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87" r:id="rId3"/>
    <p:sldId id="269" r:id="rId4"/>
    <p:sldId id="278" r:id="rId5"/>
    <p:sldId id="290" r:id="rId6"/>
    <p:sldId id="280" r:id="rId7"/>
    <p:sldId id="291" r:id="rId8"/>
    <p:sldId id="289" r:id="rId9"/>
    <p:sldId id="292" r:id="rId10"/>
    <p:sldId id="259" r:id="rId11"/>
    <p:sldId id="293" r:id="rId12"/>
    <p:sldId id="296" r:id="rId13"/>
    <p:sldId id="297" r:id="rId14"/>
    <p:sldId id="276" r:id="rId15"/>
    <p:sldId id="274" r:id="rId16"/>
    <p:sldId id="285" r:id="rId17"/>
    <p:sldId id="298" r:id="rId18"/>
    <p:sldId id="299" r:id="rId19"/>
    <p:sldId id="295" r:id="rId20"/>
    <p:sldId id="272"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77" autoAdjust="0"/>
    <p:restoredTop sz="94660"/>
  </p:normalViewPr>
  <p:slideViewPr>
    <p:cSldViewPr snapToGrid="0">
      <p:cViewPr varScale="1">
        <p:scale>
          <a:sx n="67" d="100"/>
          <a:sy n="67" d="100"/>
        </p:scale>
        <p:origin x="60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3/11/2022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3/11/2022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3/11/2022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3/11/2022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3/11/2022</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iowaregents.edu/news/board-news/board-of-regents-waives-requirement-for-actsat-score-for-next-years-entering-class#:~:text=The%20Board%20of%20Regents%2C%20State%20of%20Iowa%2C%20has,of%20Northern%20Iowa%20for%20next%20year%E2%80%99s%20entering%20class" TargetMode="External"/><Relationship Id="rId2" Type="http://schemas.openxmlformats.org/officeDocument/2006/relationships/hyperlink" Target="https://www.inforum.com/news/north-dakota/north-dakota-colleges-may-drop-requirement-for-act-sat-scores" TargetMode="External"/><Relationship Id="rId1" Type="http://schemas.openxmlformats.org/officeDocument/2006/relationships/slideLayout" Target="../slideLayouts/slideLayout2.xml"/><Relationship Id="rId5" Type="http://schemas.openxmlformats.org/officeDocument/2006/relationships/hyperlink" Target="https://www.edweek.org/teaching-learning/which-states-require-students-to-take-the-sat-or-act" TargetMode="External"/><Relationship Id="rId4" Type="http://schemas.openxmlformats.org/officeDocument/2006/relationships/hyperlink" Target="https://www.al.com/news/2020/10/alabama-colleges-back-away-from-using-actsat-scores-for-admission.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git.generalassemb.ly/dsi-sg/DSI-SG-27/tree/master/project_1" TargetMode="External"/><Relationship Id="rId2" Type="http://schemas.openxmlformats.org/officeDocument/2006/relationships/hyperlink" Target="https://blog.prepscholar.com/act-scores-by-state-averages-highs-and-lows" TargetMode="External"/><Relationship Id="rId1" Type="http://schemas.openxmlformats.org/officeDocument/2006/relationships/slideLayout" Target="../slideLayouts/slideLayout2.xml"/><Relationship Id="rId4" Type="http://schemas.openxmlformats.org/officeDocument/2006/relationships/hyperlink" Target="https://blog.collegevine.com/here-are-the-average-sat-scores-by-state/"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1286E-672F-4FDE-89FB-B46F16EA9DAD}"/>
              </a:ext>
            </a:extLst>
          </p:cNvPr>
          <p:cNvSpPr>
            <a:spLocks noGrp="1"/>
          </p:cNvSpPr>
          <p:nvPr>
            <p:ph type="ctrTitle"/>
          </p:nvPr>
        </p:nvSpPr>
        <p:spPr/>
        <p:txBody>
          <a:bodyPr>
            <a:normAutofit/>
          </a:bodyPr>
          <a:lstStyle/>
          <a:p>
            <a:r>
              <a:rPr lang="en-SG" dirty="0"/>
              <a:t>Improve SAT participation rate across the states</a:t>
            </a:r>
          </a:p>
        </p:txBody>
      </p:sp>
      <p:sp>
        <p:nvSpPr>
          <p:cNvPr id="3" name="Subtitle 2">
            <a:extLst>
              <a:ext uri="{FF2B5EF4-FFF2-40B4-BE49-F238E27FC236}">
                <a16:creationId xmlns:a16="http://schemas.microsoft.com/office/drawing/2014/main" id="{15A4DA1B-3EB8-4277-99AF-9CC152A4A834}"/>
              </a:ext>
            </a:extLst>
          </p:cNvPr>
          <p:cNvSpPr>
            <a:spLocks noGrp="1"/>
          </p:cNvSpPr>
          <p:nvPr>
            <p:ph type="subTitle" idx="1"/>
          </p:nvPr>
        </p:nvSpPr>
        <p:spPr/>
        <p:txBody>
          <a:bodyPr/>
          <a:lstStyle/>
          <a:p>
            <a:endParaRPr lang="en-SG"/>
          </a:p>
        </p:txBody>
      </p:sp>
    </p:spTree>
    <p:extLst>
      <p:ext uri="{BB962C8B-B14F-4D97-AF65-F5344CB8AC3E}">
        <p14:creationId xmlns:p14="http://schemas.microsoft.com/office/powerpoint/2010/main" val="4243414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29D3C-51B7-4C3F-B073-7267844C5E28}"/>
              </a:ext>
            </a:extLst>
          </p:cNvPr>
          <p:cNvSpPr>
            <a:spLocks noGrp="1"/>
          </p:cNvSpPr>
          <p:nvPr>
            <p:ph type="title"/>
          </p:nvPr>
        </p:nvSpPr>
        <p:spPr>
          <a:xfrm>
            <a:off x="1811875" y="366935"/>
            <a:ext cx="8911687" cy="1280890"/>
          </a:xfrm>
        </p:spPr>
        <p:txBody>
          <a:bodyPr/>
          <a:lstStyle/>
          <a:p>
            <a:r>
              <a:rPr lang="en-SG" dirty="0"/>
              <a:t>Histogram of ACT Results from all states between 2017 to 2019</a:t>
            </a:r>
          </a:p>
        </p:txBody>
      </p:sp>
      <p:sp>
        <p:nvSpPr>
          <p:cNvPr id="3" name="TextBox 2">
            <a:extLst>
              <a:ext uri="{FF2B5EF4-FFF2-40B4-BE49-F238E27FC236}">
                <a16:creationId xmlns:a16="http://schemas.microsoft.com/office/drawing/2014/main" id="{032ADE14-3445-4E61-BE17-B27BB1A3B62A}"/>
              </a:ext>
            </a:extLst>
          </p:cNvPr>
          <p:cNvSpPr txBox="1"/>
          <p:nvPr/>
        </p:nvSpPr>
        <p:spPr>
          <a:xfrm>
            <a:off x="7613474" y="2324100"/>
            <a:ext cx="3961045" cy="923330"/>
          </a:xfrm>
          <a:prstGeom prst="rect">
            <a:avLst/>
          </a:prstGeom>
          <a:noFill/>
        </p:spPr>
        <p:txBody>
          <a:bodyPr wrap="square" rtlCol="0">
            <a:spAutoFit/>
          </a:bodyPr>
          <a:lstStyle/>
          <a:p>
            <a:pPr marL="285750" indent="-285750">
              <a:buFont typeface="Arial" panose="020B0604020202020204" pitchFamily="34" charset="0"/>
              <a:buChar char="•"/>
            </a:pPr>
            <a:r>
              <a:rPr lang="en-SG" dirty="0"/>
              <a:t>Distribution is slightly negatively skewed whereby mean (0.61)&lt; median (0.66)</a:t>
            </a:r>
          </a:p>
        </p:txBody>
      </p:sp>
      <p:pic>
        <p:nvPicPr>
          <p:cNvPr id="5" name="Picture 4">
            <a:extLst>
              <a:ext uri="{FF2B5EF4-FFF2-40B4-BE49-F238E27FC236}">
                <a16:creationId xmlns:a16="http://schemas.microsoft.com/office/drawing/2014/main" id="{84206EFB-CA82-4717-B24D-C16D2AC931FC}"/>
              </a:ext>
            </a:extLst>
          </p:cNvPr>
          <p:cNvPicPr>
            <a:picLocks noChangeAspect="1"/>
          </p:cNvPicPr>
          <p:nvPr/>
        </p:nvPicPr>
        <p:blipFill rotWithShape="1">
          <a:blip r:embed="rId2"/>
          <a:srcRect l="6731" t="36222" r="71659" b="14297"/>
          <a:stretch/>
        </p:blipFill>
        <p:spPr>
          <a:xfrm>
            <a:off x="617481" y="1813560"/>
            <a:ext cx="6825572" cy="4749800"/>
          </a:xfrm>
          <a:prstGeom prst="rect">
            <a:avLst/>
          </a:prstGeom>
          <a:ln>
            <a:solidFill>
              <a:schemeClr val="tx1"/>
            </a:solidFill>
          </a:ln>
        </p:spPr>
      </p:pic>
    </p:spTree>
    <p:extLst>
      <p:ext uri="{BB962C8B-B14F-4D97-AF65-F5344CB8AC3E}">
        <p14:creationId xmlns:p14="http://schemas.microsoft.com/office/powerpoint/2010/main" val="15743384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29D3C-51B7-4C3F-B073-7267844C5E28}"/>
              </a:ext>
            </a:extLst>
          </p:cNvPr>
          <p:cNvSpPr>
            <a:spLocks noGrp="1"/>
          </p:cNvSpPr>
          <p:nvPr>
            <p:ph type="title"/>
          </p:nvPr>
        </p:nvSpPr>
        <p:spPr>
          <a:xfrm>
            <a:off x="1811875" y="366935"/>
            <a:ext cx="8911687" cy="1280890"/>
          </a:xfrm>
        </p:spPr>
        <p:txBody>
          <a:bodyPr/>
          <a:lstStyle/>
          <a:p>
            <a:r>
              <a:rPr lang="en-SG" dirty="0"/>
              <a:t>Histogram of SAT Results from all states between 2017 to 2019</a:t>
            </a:r>
          </a:p>
        </p:txBody>
      </p:sp>
      <p:sp>
        <p:nvSpPr>
          <p:cNvPr id="3" name="TextBox 2">
            <a:extLst>
              <a:ext uri="{FF2B5EF4-FFF2-40B4-BE49-F238E27FC236}">
                <a16:creationId xmlns:a16="http://schemas.microsoft.com/office/drawing/2014/main" id="{032ADE14-3445-4E61-BE17-B27BB1A3B62A}"/>
              </a:ext>
            </a:extLst>
          </p:cNvPr>
          <p:cNvSpPr txBox="1"/>
          <p:nvPr/>
        </p:nvSpPr>
        <p:spPr>
          <a:xfrm>
            <a:off x="7926155" y="2133600"/>
            <a:ext cx="3445164" cy="2031325"/>
          </a:xfrm>
          <a:prstGeom prst="rect">
            <a:avLst/>
          </a:prstGeom>
          <a:noFill/>
        </p:spPr>
        <p:txBody>
          <a:bodyPr wrap="square" rtlCol="0">
            <a:spAutoFit/>
          </a:bodyPr>
          <a:lstStyle/>
          <a:p>
            <a:pPr marL="285750" indent="-285750">
              <a:buFont typeface="Arial" panose="020B0604020202020204" pitchFamily="34" charset="0"/>
              <a:buChar char="•"/>
            </a:pPr>
            <a:r>
              <a:rPr lang="en-US" i="0" dirty="0">
                <a:solidFill>
                  <a:srgbClr val="000000"/>
                </a:solidFill>
                <a:effectLst/>
                <a:latin typeface="Helvetica Neue"/>
              </a:rPr>
              <a:t>The distribution for SAT participation has two peaks. This may be due to policy whereby some states choose to use SAT as the standardized test for college entry</a:t>
            </a:r>
            <a:endParaRPr lang="en-SG" dirty="0"/>
          </a:p>
        </p:txBody>
      </p:sp>
      <p:pic>
        <p:nvPicPr>
          <p:cNvPr id="6" name="Picture 5">
            <a:extLst>
              <a:ext uri="{FF2B5EF4-FFF2-40B4-BE49-F238E27FC236}">
                <a16:creationId xmlns:a16="http://schemas.microsoft.com/office/drawing/2014/main" id="{9B49782F-729F-44BE-845C-CC75E0AE062A}"/>
              </a:ext>
            </a:extLst>
          </p:cNvPr>
          <p:cNvPicPr>
            <a:picLocks noChangeAspect="1"/>
          </p:cNvPicPr>
          <p:nvPr/>
        </p:nvPicPr>
        <p:blipFill rotWithShape="1">
          <a:blip r:embed="rId2"/>
          <a:srcRect l="7417" t="26741" r="71742" b="22000"/>
          <a:stretch/>
        </p:blipFill>
        <p:spPr>
          <a:xfrm>
            <a:off x="904239" y="1788159"/>
            <a:ext cx="6649085" cy="4702905"/>
          </a:xfrm>
          <a:prstGeom prst="rect">
            <a:avLst/>
          </a:prstGeom>
          <a:ln>
            <a:solidFill>
              <a:schemeClr val="tx1"/>
            </a:solidFill>
          </a:ln>
        </p:spPr>
      </p:pic>
    </p:spTree>
    <p:extLst>
      <p:ext uri="{BB962C8B-B14F-4D97-AF65-F5344CB8AC3E}">
        <p14:creationId xmlns:p14="http://schemas.microsoft.com/office/powerpoint/2010/main" val="2135366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29D3C-51B7-4C3F-B073-7267844C5E28}"/>
              </a:ext>
            </a:extLst>
          </p:cNvPr>
          <p:cNvSpPr>
            <a:spLocks noGrp="1"/>
          </p:cNvSpPr>
          <p:nvPr>
            <p:ph type="title"/>
          </p:nvPr>
        </p:nvSpPr>
        <p:spPr>
          <a:xfrm>
            <a:off x="1811875" y="366935"/>
            <a:ext cx="8911687" cy="1280890"/>
          </a:xfrm>
        </p:spPr>
        <p:txBody>
          <a:bodyPr/>
          <a:lstStyle/>
          <a:p>
            <a:r>
              <a:rPr lang="en-SG" dirty="0"/>
              <a:t>Box Plot of SAT participation from 2017 to 2019</a:t>
            </a:r>
          </a:p>
        </p:txBody>
      </p:sp>
      <p:sp>
        <p:nvSpPr>
          <p:cNvPr id="3" name="TextBox 2">
            <a:extLst>
              <a:ext uri="{FF2B5EF4-FFF2-40B4-BE49-F238E27FC236}">
                <a16:creationId xmlns:a16="http://schemas.microsoft.com/office/drawing/2014/main" id="{032ADE14-3445-4E61-BE17-B27BB1A3B62A}"/>
              </a:ext>
            </a:extLst>
          </p:cNvPr>
          <p:cNvSpPr txBox="1"/>
          <p:nvPr/>
        </p:nvSpPr>
        <p:spPr>
          <a:xfrm>
            <a:off x="7926155" y="2133600"/>
            <a:ext cx="3445164" cy="2308324"/>
          </a:xfrm>
          <a:prstGeom prst="rect">
            <a:avLst/>
          </a:prstGeom>
          <a:noFill/>
        </p:spPr>
        <p:txBody>
          <a:bodyPr wrap="square" rtlCol="0">
            <a:spAutoFit/>
          </a:bodyPr>
          <a:lstStyle/>
          <a:p>
            <a:r>
              <a:rPr lang="en-US" dirty="0"/>
              <a:t>Based on the boxplot, we can see the participation rate for SAT has been increasing from 2017 to 2019. The adoption of SAT has been improving throughout the years</a:t>
            </a:r>
            <a:r>
              <a:rPr lang="en-SG" dirty="0"/>
              <a:t>.</a:t>
            </a:r>
          </a:p>
          <a:p>
            <a:endParaRPr lang="en-SG" dirty="0"/>
          </a:p>
        </p:txBody>
      </p:sp>
      <p:pic>
        <p:nvPicPr>
          <p:cNvPr id="6" name="Picture 5">
            <a:extLst>
              <a:ext uri="{FF2B5EF4-FFF2-40B4-BE49-F238E27FC236}">
                <a16:creationId xmlns:a16="http://schemas.microsoft.com/office/drawing/2014/main" id="{25D170C0-A05C-4C12-A291-4B5CF6588DCF}"/>
              </a:ext>
            </a:extLst>
          </p:cNvPr>
          <p:cNvPicPr>
            <a:picLocks noChangeAspect="1"/>
          </p:cNvPicPr>
          <p:nvPr/>
        </p:nvPicPr>
        <p:blipFill rotWithShape="1">
          <a:blip r:embed="rId2"/>
          <a:srcRect l="9416" t="23049" r="58500" b="6889"/>
          <a:stretch/>
        </p:blipFill>
        <p:spPr>
          <a:xfrm>
            <a:off x="701040" y="1737360"/>
            <a:ext cx="7040880" cy="4968240"/>
          </a:xfrm>
          <a:prstGeom prst="rect">
            <a:avLst/>
          </a:prstGeom>
          <a:ln>
            <a:solidFill>
              <a:schemeClr val="tx1"/>
            </a:solidFill>
          </a:ln>
        </p:spPr>
      </p:pic>
    </p:spTree>
    <p:extLst>
      <p:ext uri="{BB962C8B-B14F-4D97-AF65-F5344CB8AC3E}">
        <p14:creationId xmlns:p14="http://schemas.microsoft.com/office/powerpoint/2010/main" val="2589723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29D3C-51B7-4C3F-B073-7267844C5E28}"/>
              </a:ext>
            </a:extLst>
          </p:cNvPr>
          <p:cNvSpPr>
            <a:spLocks noGrp="1"/>
          </p:cNvSpPr>
          <p:nvPr>
            <p:ph type="title"/>
          </p:nvPr>
        </p:nvSpPr>
        <p:spPr>
          <a:xfrm>
            <a:off x="1811875" y="366935"/>
            <a:ext cx="8911687" cy="1280890"/>
          </a:xfrm>
        </p:spPr>
        <p:txBody>
          <a:bodyPr/>
          <a:lstStyle/>
          <a:p>
            <a:r>
              <a:rPr lang="en-SG" dirty="0"/>
              <a:t>Box Plot of ACT participation from 2017 to 2019</a:t>
            </a:r>
          </a:p>
        </p:txBody>
      </p:sp>
      <p:sp>
        <p:nvSpPr>
          <p:cNvPr id="3" name="TextBox 2">
            <a:extLst>
              <a:ext uri="{FF2B5EF4-FFF2-40B4-BE49-F238E27FC236}">
                <a16:creationId xmlns:a16="http://schemas.microsoft.com/office/drawing/2014/main" id="{032ADE14-3445-4E61-BE17-B27BB1A3B62A}"/>
              </a:ext>
            </a:extLst>
          </p:cNvPr>
          <p:cNvSpPr txBox="1"/>
          <p:nvPr/>
        </p:nvSpPr>
        <p:spPr>
          <a:xfrm>
            <a:off x="7926155" y="2133600"/>
            <a:ext cx="3445164" cy="1477328"/>
          </a:xfrm>
          <a:prstGeom prst="rect">
            <a:avLst/>
          </a:prstGeom>
          <a:noFill/>
        </p:spPr>
        <p:txBody>
          <a:bodyPr wrap="square" rtlCol="0">
            <a:spAutoFit/>
          </a:bodyPr>
          <a:lstStyle/>
          <a:p>
            <a:r>
              <a:rPr lang="en-US" i="0" dirty="0">
                <a:solidFill>
                  <a:srgbClr val="000000"/>
                </a:solidFill>
                <a:effectLst/>
                <a:latin typeface="Helvetica Neue"/>
              </a:rPr>
              <a:t>Based on the boxplot, we can see the participation rate for ACT has been decreasing from 2017 to 2019</a:t>
            </a:r>
            <a:r>
              <a:rPr lang="en-SG" dirty="0"/>
              <a:t>.</a:t>
            </a:r>
          </a:p>
          <a:p>
            <a:endParaRPr lang="en-SG" dirty="0"/>
          </a:p>
        </p:txBody>
      </p:sp>
      <p:pic>
        <p:nvPicPr>
          <p:cNvPr id="5" name="Picture 4">
            <a:extLst>
              <a:ext uri="{FF2B5EF4-FFF2-40B4-BE49-F238E27FC236}">
                <a16:creationId xmlns:a16="http://schemas.microsoft.com/office/drawing/2014/main" id="{5E5B8C5D-4D70-4AE5-B66D-86D9230A0F7C}"/>
              </a:ext>
            </a:extLst>
          </p:cNvPr>
          <p:cNvPicPr>
            <a:picLocks noChangeAspect="1"/>
          </p:cNvPicPr>
          <p:nvPr/>
        </p:nvPicPr>
        <p:blipFill rotWithShape="1">
          <a:blip r:embed="rId2"/>
          <a:srcRect l="8500" t="22296" r="59917" b="5704"/>
          <a:stretch/>
        </p:blipFill>
        <p:spPr>
          <a:xfrm>
            <a:off x="538480" y="1647825"/>
            <a:ext cx="6990079" cy="5098415"/>
          </a:xfrm>
          <a:prstGeom prst="rect">
            <a:avLst/>
          </a:prstGeom>
          <a:ln>
            <a:solidFill>
              <a:schemeClr val="tx1"/>
            </a:solidFill>
          </a:ln>
        </p:spPr>
      </p:pic>
    </p:spTree>
    <p:extLst>
      <p:ext uri="{BB962C8B-B14F-4D97-AF65-F5344CB8AC3E}">
        <p14:creationId xmlns:p14="http://schemas.microsoft.com/office/powerpoint/2010/main" val="36869740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29D3C-51B7-4C3F-B073-7267844C5E28}"/>
              </a:ext>
            </a:extLst>
          </p:cNvPr>
          <p:cNvSpPr>
            <a:spLocks noGrp="1"/>
          </p:cNvSpPr>
          <p:nvPr>
            <p:ph type="title"/>
          </p:nvPr>
        </p:nvSpPr>
        <p:spPr>
          <a:xfrm>
            <a:off x="1811875" y="366935"/>
            <a:ext cx="8911687" cy="1280890"/>
          </a:xfrm>
        </p:spPr>
        <p:txBody>
          <a:bodyPr/>
          <a:lstStyle/>
          <a:p>
            <a:r>
              <a:rPr lang="en-SG" dirty="0"/>
              <a:t>Scatter Plot</a:t>
            </a:r>
          </a:p>
        </p:txBody>
      </p:sp>
      <p:sp>
        <p:nvSpPr>
          <p:cNvPr id="3" name="TextBox 2">
            <a:extLst>
              <a:ext uri="{FF2B5EF4-FFF2-40B4-BE49-F238E27FC236}">
                <a16:creationId xmlns:a16="http://schemas.microsoft.com/office/drawing/2014/main" id="{032ADE14-3445-4E61-BE17-B27BB1A3B62A}"/>
              </a:ext>
            </a:extLst>
          </p:cNvPr>
          <p:cNvSpPr txBox="1"/>
          <p:nvPr/>
        </p:nvSpPr>
        <p:spPr>
          <a:xfrm>
            <a:off x="8033391" y="1917736"/>
            <a:ext cx="3916599" cy="923330"/>
          </a:xfrm>
          <a:prstGeom prst="rect">
            <a:avLst/>
          </a:prstGeom>
          <a:noFill/>
        </p:spPr>
        <p:txBody>
          <a:bodyPr wrap="square" rtlCol="0">
            <a:spAutoFit/>
          </a:bodyPr>
          <a:lstStyle/>
          <a:p>
            <a:r>
              <a:rPr lang="en-US" i="0" dirty="0">
                <a:solidFill>
                  <a:srgbClr val="000000"/>
                </a:solidFill>
                <a:effectLst/>
                <a:latin typeface="Helvetica Neue"/>
              </a:rPr>
              <a:t>There is high negative correlation between ACT and SAT Participation</a:t>
            </a:r>
            <a:r>
              <a:rPr lang="en-SG" dirty="0"/>
              <a:t>.</a:t>
            </a:r>
          </a:p>
          <a:p>
            <a:endParaRPr lang="en-SG" dirty="0"/>
          </a:p>
        </p:txBody>
      </p:sp>
      <p:pic>
        <p:nvPicPr>
          <p:cNvPr id="6" name="Picture 5">
            <a:extLst>
              <a:ext uri="{FF2B5EF4-FFF2-40B4-BE49-F238E27FC236}">
                <a16:creationId xmlns:a16="http://schemas.microsoft.com/office/drawing/2014/main" id="{6753347B-F6DE-4B26-8480-CA9601C883FC}"/>
              </a:ext>
            </a:extLst>
          </p:cNvPr>
          <p:cNvPicPr>
            <a:picLocks noChangeAspect="1"/>
          </p:cNvPicPr>
          <p:nvPr/>
        </p:nvPicPr>
        <p:blipFill rotWithShape="1">
          <a:blip r:embed="rId2"/>
          <a:srcRect l="10666" t="43926" r="75255" b="23482"/>
          <a:stretch/>
        </p:blipFill>
        <p:spPr>
          <a:xfrm>
            <a:off x="406396" y="1442341"/>
            <a:ext cx="7462609" cy="5210175"/>
          </a:xfrm>
          <a:prstGeom prst="rect">
            <a:avLst/>
          </a:prstGeom>
          <a:ln>
            <a:solidFill>
              <a:schemeClr val="tx1"/>
            </a:solidFill>
          </a:ln>
        </p:spPr>
      </p:pic>
    </p:spTree>
    <p:extLst>
      <p:ext uri="{BB962C8B-B14F-4D97-AF65-F5344CB8AC3E}">
        <p14:creationId xmlns:p14="http://schemas.microsoft.com/office/powerpoint/2010/main" val="23976467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37159-B63D-49A0-AE7C-DC2450D00FD4}"/>
              </a:ext>
            </a:extLst>
          </p:cNvPr>
          <p:cNvSpPr>
            <a:spLocks noGrp="1"/>
          </p:cNvSpPr>
          <p:nvPr>
            <p:ph type="title"/>
          </p:nvPr>
        </p:nvSpPr>
        <p:spPr>
          <a:xfrm>
            <a:off x="2240500" y="443135"/>
            <a:ext cx="8911687" cy="1280890"/>
          </a:xfrm>
        </p:spPr>
        <p:txBody>
          <a:bodyPr/>
          <a:lstStyle/>
          <a:p>
            <a:r>
              <a:rPr lang="en-SG" dirty="0"/>
              <a:t>Line Chart on ACT participation and SAT participation</a:t>
            </a:r>
          </a:p>
        </p:txBody>
      </p:sp>
      <p:sp>
        <p:nvSpPr>
          <p:cNvPr id="3" name="Content Placeholder 2">
            <a:extLst>
              <a:ext uri="{FF2B5EF4-FFF2-40B4-BE49-F238E27FC236}">
                <a16:creationId xmlns:a16="http://schemas.microsoft.com/office/drawing/2014/main" id="{DC043E71-B3D5-4A52-9DA7-D823568C15F3}"/>
              </a:ext>
            </a:extLst>
          </p:cNvPr>
          <p:cNvSpPr>
            <a:spLocks noGrp="1"/>
          </p:cNvSpPr>
          <p:nvPr>
            <p:ph idx="1"/>
          </p:nvPr>
        </p:nvSpPr>
        <p:spPr>
          <a:xfrm>
            <a:off x="8402320" y="2133600"/>
            <a:ext cx="3102291" cy="3777622"/>
          </a:xfrm>
        </p:spPr>
        <p:txBody>
          <a:bodyPr/>
          <a:lstStyle/>
          <a:p>
            <a:pPr marL="0" indent="0">
              <a:buNone/>
            </a:pPr>
            <a:r>
              <a:rPr lang="en-US" i="0" dirty="0">
                <a:solidFill>
                  <a:srgbClr val="000000"/>
                </a:solidFill>
                <a:effectLst/>
                <a:latin typeface="Helvetica Neue"/>
              </a:rPr>
              <a:t>ACT participation decreased over the years while SAT participation is increasing</a:t>
            </a:r>
            <a:endParaRPr lang="en-SG" dirty="0"/>
          </a:p>
        </p:txBody>
      </p:sp>
      <p:pic>
        <p:nvPicPr>
          <p:cNvPr id="6" name="Picture 5">
            <a:extLst>
              <a:ext uri="{FF2B5EF4-FFF2-40B4-BE49-F238E27FC236}">
                <a16:creationId xmlns:a16="http://schemas.microsoft.com/office/drawing/2014/main" id="{EB1CE9E6-0077-428F-885B-4556C3613BE7}"/>
              </a:ext>
            </a:extLst>
          </p:cNvPr>
          <p:cNvPicPr>
            <a:picLocks noChangeAspect="1"/>
          </p:cNvPicPr>
          <p:nvPr/>
        </p:nvPicPr>
        <p:blipFill rotWithShape="1">
          <a:blip r:embed="rId2"/>
          <a:srcRect l="19667" t="37629" r="20500" b="9778"/>
          <a:stretch/>
        </p:blipFill>
        <p:spPr>
          <a:xfrm>
            <a:off x="528320" y="1828800"/>
            <a:ext cx="7701280" cy="4663440"/>
          </a:xfrm>
          <a:prstGeom prst="rect">
            <a:avLst/>
          </a:prstGeom>
          <a:ln>
            <a:solidFill>
              <a:schemeClr val="tx1"/>
            </a:solidFill>
          </a:ln>
        </p:spPr>
      </p:pic>
    </p:spTree>
    <p:extLst>
      <p:ext uri="{BB962C8B-B14F-4D97-AF65-F5344CB8AC3E}">
        <p14:creationId xmlns:p14="http://schemas.microsoft.com/office/powerpoint/2010/main" val="25980293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29D3C-51B7-4C3F-B073-7267844C5E28}"/>
              </a:ext>
            </a:extLst>
          </p:cNvPr>
          <p:cNvSpPr>
            <a:spLocks noGrp="1"/>
          </p:cNvSpPr>
          <p:nvPr>
            <p:ph type="title"/>
          </p:nvPr>
        </p:nvSpPr>
        <p:spPr>
          <a:xfrm>
            <a:off x="1811875" y="366935"/>
            <a:ext cx="9729885" cy="1280890"/>
          </a:xfrm>
        </p:spPr>
        <p:txBody>
          <a:bodyPr/>
          <a:lstStyle/>
          <a:p>
            <a:r>
              <a:rPr lang="en-SG" dirty="0"/>
              <a:t>Correlation between SAT and ACT participation</a:t>
            </a:r>
          </a:p>
        </p:txBody>
      </p:sp>
      <p:sp>
        <p:nvSpPr>
          <p:cNvPr id="3" name="TextBox 2">
            <a:extLst>
              <a:ext uri="{FF2B5EF4-FFF2-40B4-BE49-F238E27FC236}">
                <a16:creationId xmlns:a16="http://schemas.microsoft.com/office/drawing/2014/main" id="{032ADE14-3445-4E61-BE17-B27BB1A3B62A}"/>
              </a:ext>
            </a:extLst>
          </p:cNvPr>
          <p:cNvSpPr txBox="1"/>
          <p:nvPr/>
        </p:nvSpPr>
        <p:spPr>
          <a:xfrm>
            <a:off x="7696200" y="1007380"/>
            <a:ext cx="4324349" cy="5509200"/>
          </a:xfrm>
          <a:prstGeom prst="rect">
            <a:avLst/>
          </a:prstGeom>
          <a:noFill/>
        </p:spPr>
        <p:txBody>
          <a:bodyPr wrap="square" rtlCol="0">
            <a:spAutoFit/>
          </a:bodyPr>
          <a:lstStyle/>
          <a:p>
            <a:r>
              <a:rPr lang="en-US" sz="1600" b="1" dirty="0"/>
              <a:t>There is high negative correlation ACT  participation rate and SAT participation rate.</a:t>
            </a:r>
          </a:p>
          <a:p>
            <a:pPr marL="285750" indent="-285750">
              <a:buFont typeface="Arial" panose="020B0604020202020204" pitchFamily="34" charset="0"/>
              <a:buChar char="•"/>
            </a:pPr>
            <a:r>
              <a:rPr lang="en-US" sz="1600" dirty="0"/>
              <a:t>- A declining in participation in ACT will result in increasing participation in SAT. The people will likely select either one of the SAT or ACT test. To increase participation in SAT, we will need to focus on states which </a:t>
            </a:r>
            <a:r>
              <a:rPr lang="en-US" sz="1600" dirty="0" err="1"/>
              <a:t>favour</a:t>
            </a:r>
            <a:r>
              <a:rPr lang="en-US" sz="1600" dirty="0"/>
              <a:t> ACT and win them over.</a:t>
            </a:r>
          </a:p>
          <a:p>
            <a:endParaRPr lang="en-US" sz="1600" b="1" dirty="0"/>
          </a:p>
          <a:p>
            <a:r>
              <a:rPr lang="en-US" sz="1600" b="1" dirty="0"/>
              <a:t>There is high negative correlation in the ACT scores (</a:t>
            </a:r>
            <a:r>
              <a:rPr lang="en-US" sz="1600" b="1" dirty="0" err="1"/>
              <a:t>english</a:t>
            </a:r>
            <a:r>
              <a:rPr lang="en-US" sz="1600" b="1" dirty="0"/>
              <a:t>, reading, science, composite) with ACT participation rate.</a:t>
            </a:r>
            <a:endParaRPr lang="en-US" sz="1600" dirty="0"/>
          </a:p>
          <a:p>
            <a:pPr marL="285750" indent="-285750">
              <a:buFont typeface="Arial" panose="020B0604020202020204" pitchFamily="34" charset="0"/>
              <a:buChar char="•"/>
            </a:pPr>
            <a:r>
              <a:rPr lang="en-US" sz="1600" dirty="0"/>
              <a:t>With increased participation, the spread of the scores will be wider and thus overall average scores will be lower.</a:t>
            </a:r>
          </a:p>
          <a:p>
            <a:endParaRPr lang="en-US" sz="1600" b="1" dirty="0"/>
          </a:p>
          <a:p>
            <a:r>
              <a:rPr lang="en-US" sz="1600" b="1" dirty="0"/>
              <a:t>The same goes to explain the SAT scores (total, math, </a:t>
            </a:r>
            <a:r>
              <a:rPr lang="en-US" sz="1600" b="1" dirty="0" err="1"/>
              <a:t>ebrw</a:t>
            </a:r>
            <a:r>
              <a:rPr lang="en-US" sz="1600" b="1" dirty="0"/>
              <a:t>) has high negative correlation with the SAT participate rate.</a:t>
            </a:r>
            <a:endParaRPr lang="en-SG" sz="1600" b="1" dirty="0"/>
          </a:p>
        </p:txBody>
      </p:sp>
      <p:pic>
        <p:nvPicPr>
          <p:cNvPr id="5" name="Picture 4">
            <a:extLst>
              <a:ext uri="{FF2B5EF4-FFF2-40B4-BE49-F238E27FC236}">
                <a16:creationId xmlns:a16="http://schemas.microsoft.com/office/drawing/2014/main" id="{EE50A1E2-684F-4033-876A-EA717B846E3D}"/>
              </a:ext>
            </a:extLst>
          </p:cNvPr>
          <p:cNvPicPr>
            <a:picLocks noChangeAspect="1"/>
          </p:cNvPicPr>
          <p:nvPr/>
        </p:nvPicPr>
        <p:blipFill rotWithShape="1">
          <a:blip r:embed="rId2"/>
          <a:srcRect l="16333" t="22667" r="32500" b="12593"/>
          <a:stretch/>
        </p:blipFill>
        <p:spPr>
          <a:xfrm>
            <a:off x="240702" y="1590675"/>
            <a:ext cx="7439842" cy="5210175"/>
          </a:xfrm>
          <a:prstGeom prst="rect">
            <a:avLst/>
          </a:prstGeom>
          <a:ln>
            <a:solidFill>
              <a:schemeClr val="tx1"/>
            </a:solidFill>
          </a:ln>
        </p:spPr>
      </p:pic>
    </p:spTree>
    <p:extLst>
      <p:ext uri="{BB962C8B-B14F-4D97-AF65-F5344CB8AC3E}">
        <p14:creationId xmlns:p14="http://schemas.microsoft.com/office/powerpoint/2010/main" val="7802152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37159-B63D-49A0-AE7C-DC2450D00FD4}"/>
              </a:ext>
            </a:extLst>
          </p:cNvPr>
          <p:cNvSpPr>
            <a:spLocks noGrp="1"/>
          </p:cNvSpPr>
          <p:nvPr>
            <p:ph type="title"/>
          </p:nvPr>
        </p:nvSpPr>
        <p:spPr>
          <a:xfrm>
            <a:off x="962025" y="81185"/>
            <a:ext cx="10925175" cy="661765"/>
          </a:xfrm>
        </p:spPr>
        <p:txBody>
          <a:bodyPr/>
          <a:lstStyle/>
          <a:p>
            <a:r>
              <a:rPr lang="en-SG" dirty="0"/>
              <a:t>Bar Chart showing SAT and ACT Participation</a:t>
            </a:r>
          </a:p>
        </p:txBody>
      </p:sp>
      <p:pic>
        <p:nvPicPr>
          <p:cNvPr id="8" name="Picture 7">
            <a:extLst>
              <a:ext uri="{FF2B5EF4-FFF2-40B4-BE49-F238E27FC236}">
                <a16:creationId xmlns:a16="http://schemas.microsoft.com/office/drawing/2014/main" id="{873ADF4A-9453-434F-B5F7-A02EC42040C5}"/>
              </a:ext>
            </a:extLst>
          </p:cNvPr>
          <p:cNvPicPr>
            <a:picLocks noChangeAspect="1"/>
          </p:cNvPicPr>
          <p:nvPr/>
        </p:nvPicPr>
        <p:blipFill rotWithShape="1">
          <a:blip r:embed="rId2"/>
          <a:srcRect l="11165" t="25781" r="58984" b="16945"/>
          <a:stretch/>
        </p:blipFill>
        <p:spPr>
          <a:xfrm>
            <a:off x="615552" y="662210"/>
            <a:ext cx="11104562" cy="3043015"/>
          </a:xfrm>
          <a:prstGeom prst="rect">
            <a:avLst/>
          </a:prstGeom>
          <a:ln>
            <a:solidFill>
              <a:schemeClr val="tx1"/>
            </a:solidFill>
          </a:ln>
        </p:spPr>
      </p:pic>
      <p:pic>
        <p:nvPicPr>
          <p:cNvPr id="9" name="Content Placeholder 8">
            <a:extLst>
              <a:ext uri="{FF2B5EF4-FFF2-40B4-BE49-F238E27FC236}">
                <a16:creationId xmlns:a16="http://schemas.microsoft.com/office/drawing/2014/main" id="{B85EB342-4E20-4758-A67E-F271DB14B132}"/>
              </a:ext>
            </a:extLst>
          </p:cNvPr>
          <p:cNvPicPr>
            <a:picLocks noGrp="1" noChangeAspect="1"/>
          </p:cNvPicPr>
          <p:nvPr>
            <p:ph idx="1"/>
          </p:nvPr>
        </p:nvPicPr>
        <p:blipFill rotWithShape="1">
          <a:blip r:embed="rId3"/>
          <a:srcRect l="10483" t="28333" r="58828" b="15278"/>
          <a:stretch/>
        </p:blipFill>
        <p:spPr>
          <a:xfrm>
            <a:off x="395288" y="3771901"/>
            <a:ext cx="11401424" cy="3128740"/>
          </a:xfrm>
          <a:prstGeom prst="rect">
            <a:avLst/>
          </a:prstGeom>
          <a:ln>
            <a:solidFill>
              <a:schemeClr val="tx1"/>
            </a:solidFill>
          </a:ln>
        </p:spPr>
      </p:pic>
      <p:sp>
        <p:nvSpPr>
          <p:cNvPr id="3" name="Rectangle 2">
            <a:extLst>
              <a:ext uri="{FF2B5EF4-FFF2-40B4-BE49-F238E27FC236}">
                <a16:creationId xmlns:a16="http://schemas.microsoft.com/office/drawing/2014/main" id="{53AAD7FA-D501-4173-B709-5622B2EE6B5D}"/>
              </a:ext>
            </a:extLst>
          </p:cNvPr>
          <p:cNvSpPr/>
          <p:nvPr/>
        </p:nvSpPr>
        <p:spPr>
          <a:xfrm>
            <a:off x="1676401" y="1790701"/>
            <a:ext cx="228600" cy="4819649"/>
          </a:xfrm>
          <a:prstGeom prst="rect">
            <a:avLst/>
          </a:prstGeom>
          <a:noFill/>
          <a:ln w="3492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6" name="Rectangle 5">
            <a:extLst>
              <a:ext uri="{FF2B5EF4-FFF2-40B4-BE49-F238E27FC236}">
                <a16:creationId xmlns:a16="http://schemas.microsoft.com/office/drawing/2014/main" id="{0A35EBB7-82F2-49B8-9C95-627C74E818E4}"/>
              </a:ext>
            </a:extLst>
          </p:cNvPr>
          <p:cNvSpPr/>
          <p:nvPr/>
        </p:nvSpPr>
        <p:spPr>
          <a:xfrm>
            <a:off x="4467225" y="1790701"/>
            <a:ext cx="701675" cy="4800600"/>
          </a:xfrm>
          <a:prstGeom prst="rect">
            <a:avLst/>
          </a:prstGeom>
          <a:noFill/>
          <a:ln w="3492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 name="Rectangle 6">
            <a:extLst>
              <a:ext uri="{FF2B5EF4-FFF2-40B4-BE49-F238E27FC236}">
                <a16:creationId xmlns:a16="http://schemas.microsoft.com/office/drawing/2014/main" id="{9488E0BC-FB6E-4DF0-A905-99DDC2C74EC9}"/>
              </a:ext>
            </a:extLst>
          </p:cNvPr>
          <p:cNvSpPr/>
          <p:nvPr/>
        </p:nvSpPr>
        <p:spPr>
          <a:xfrm>
            <a:off x="5926138" y="1857375"/>
            <a:ext cx="903287" cy="4657725"/>
          </a:xfrm>
          <a:prstGeom prst="rect">
            <a:avLst/>
          </a:prstGeom>
          <a:noFill/>
          <a:ln w="3492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0" name="Rectangle 9">
            <a:extLst>
              <a:ext uri="{FF2B5EF4-FFF2-40B4-BE49-F238E27FC236}">
                <a16:creationId xmlns:a16="http://schemas.microsoft.com/office/drawing/2014/main" id="{5F88D5DF-48F6-407F-8DEB-116B983A7E42}"/>
              </a:ext>
            </a:extLst>
          </p:cNvPr>
          <p:cNvSpPr/>
          <p:nvPr/>
        </p:nvSpPr>
        <p:spPr>
          <a:xfrm>
            <a:off x="2266950" y="1790701"/>
            <a:ext cx="190502" cy="4819649"/>
          </a:xfrm>
          <a:prstGeom prst="rect">
            <a:avLst/>
          </a:prstGeom>
          <a:noFill/>
          <a:ln w="3492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1" name="Rectangle 10">
            <a:extLst>
              <a:ext uri="{FF2B5EF4-FFF2-40B4-BE49-F238E27FC236}">
                <a16:creationId xmlns:a16="http://schemas.microsoft.com/office/drawing/2014/main" id="{E5982277-D0A1-4FCE-857C-8E474676016D}"/>
              </a:ext>
            </a:extLst>
          </p:cNvPr>
          <p:cNvSpPr/>
          <p:nvPr/>
        </p:nvSpPr>
        <p:spPr>
          <a:xfrm>
            <a:off x="9245601" y="1724027"/>
            <a:ext cx="349250" cy="4819649"/>
          </a:xfrm>
          <a:prstGeom prst="rect">
            <a:avLst/>
          </a:prstGeom>
          <a:noFill/>
          <a:ln w="3492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2" name="Rectangle 11">
            <a:extLst>
              <a:ext uri="{FF2B5EF4-FFF2-40B4-BE49-F238E27FC236}">
                <a16:creationId xmlns:a16="http://schemas.microsoft.com/office/drawing/2014/main" id="{676AF491-8F2F-4181-8739-1028C0654296}"/>
              </a:ext>
            </a:extLst>
          </p:cNvPr>
          <p:cNvSpPr/>
          <p:nvPr/>
        </p:nvSpPr>
        <p:spPr>
          <a:xfrm>
            <a:off x="9785349" y="1724027"/>
            <a:ext cx="165101" cy="4819649"/>
          </a:xfrm>
          <a:prstGeom prst="rect">
            <a:avLst/>
          </a:prstGeom>
          <a:noFill/>
          <a:ln w="3492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3" name="Rectangle 12">
            <a:extLst>
              <a:ext uri="{FF2B5EF4-FFF2-40B4-BE49-F238E27FC236}">
                <a16:creationId xmlns:a16="http://schemas.microsoft.com/office/drawing/2014/main" id="{9E3CE246-CA77-4C33-8769-E1F50AE35613}"/>
              </a:ext>
            </a:extLst>
          </p:cNvPr>
          <p:cNvSpPr/>
          <p:nvPr/>
        </p:nvSpPr>
        <p:spPr>
          <a:xfrm>
            <a:off x="10712451" y="1695451"/>
            <a:ext cx="323849" cy="4819649"/>
          </a:xfrm>
          <a:prstGeom prst="rect">
            <a:avLst/>
          </a:prstGeom>
          <a:noFill/>
          <a:ln w="3492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1611138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7" grpId="0" animBg="1"/>
      <p:bldP spid="10" grpId="0" animBg="1"/>
      <p:bldP spid="11" grpId="0" animBg="1"/>
      <p:bldP spid="12" grpId="0" animBg="1"/>
      <p:bldP spid="1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37159-B63D-49A0-AE7C-DC2450D00FD4}"/>
              </a:ext>
            </a:extLst>
          </p:cNvPr>
          <p:cNvSpPr>
            <a:spLocks noGrp="1"/>
          </p:cNvSpPr>
          <p:nvPr>
            <p:ph type="title"/>
          </p:nvPr>
        </p:nvSpPr>
        <p:spPr>
          <a:xfrm>
            <a:off x="885825" y="81185"/>
            <a:ext cx="11201399" cy="709390"/>
          </a:xfrm>
        </p:spPr>
        <p:txBody>
          <a:bodyPr/>
          <a:lstStyle/>
          <a:p>
            <a:r>
              <a:rPr lang="en-SG" dirty="0"/>
              <a:t>Bar Chart showing SAT and ACT Participation</a:t>
            </a:r>
          </a:p>
        </p:txBody>
      </p:sp>
      <p:sp>
        <p:nvSpPr>
          <p:cNvPr id="5" name="Content Placeholder 4">
            <a:extLst>
              <a:ext uri="{FF2B5EF4-FFF2-40B4-BE49-F238E27FC236}">
                <a16:creationId xmlns:a16="http://schemas.microsoft.com/office/drawing/2014/main" id="{F03FD290-F044-434A-8B06-C8C832D35877}"/>
              </a:ext>
            </a:extLst>
          </p:cNvPr>
          <p:cNvSpPr>
            <a:spLocks noGrp="1"/>
          </p:cNvSpPr>
          <p:nvPr>
            <p:ph idx="1"/>
          </p:nvPr>
        </p:nvSpPr>
        <p:spPr>
          <a:xfrm>
            <a:off x="1036636" y="1562100"/>
            <a:ext cx="10126663" cy="1167772"/>
          </a:xfrm>
        </p:spPr>
        <p:txBody>
          <a:bodyPr>
            <a:normAutofit fontScale="25000" lnSpcReduction="20000"/>
          </a:bodyPr>
          <a:lstStyle/>
          <a:p>
            <a:pPr algn="l">
              <a:buFont typeface="Arial" panose="020B0604020202020204" pitchFamily="34" charset="0"/>
              <a:buChar char="•"/>
            </a:pPr>
            <a:r>
              <a:rPr lang="en-SG" sz="8000" b="0" i="0" dirty="0">
                <a:solidFill>
                  <a:srgbClr val="000000"/>
                </a:solidFill>
                <a:effectLst/>
                <a:latin typeface="Arial" panose="020B0604020202020204" pitchFamily="34" charset="0"/>
                <a:cs typeface="Arial" panose="020B0604020202020204" pitchFamily="34" charset="0"/>
              </a:rPr>
              <a:t>Alabama, </a:t>
            </a:r>
            <a:r>
              <a:rPr lang="en-SG" sz="8000" b="0" i="0" dirty="0" err="1">
                <a:solidFill>
                  <a:srgbClr val="000000"/>
                </a:solidFill>
                <a:effectLst/>
                <a:latin typeface="Arial" panose="020B0604020202020204" pitchFamily="34" charset="0"/>
                <a:cs typeface="Arial" panose="020B0604020202020204" pitchFamily="34" charset="0"/>
              </a:rPr>
              <a:t>Akansas</a:t>
            </a:r>
            <a:r>
              <a:rPr lang="en-SG" sz="8000" b="0" i="0" dirty="0">
                <a:solidFill>
                  <a:srgbClr val="000000"/>
                </a:solidFill>
                <a:effectLst/>
                <a:latin typeface="Arial" panose="020B0604020202020204" pitchFamily="34" charset="0"/>
                <a:cs typeface="Arial" panose="020B0604020202020204" pitchFamily="34" charset="0"/>
              </a:rPr>
              <a:t>, Iowa, Kansas, Kentucky, </a:t>
            </a:r>
            <a:r>
              <a:rPr lang="en-SG" sz="8000" b="0" i="0" dirty="0" err="1">
                <a:solidFill>
                  <a:srgbClr val="000000"/>
                </a:solidFill>
                <a:effectLst/>
                <a:latin typeface="Arial" panose="020B0604020202020204" pitchFamily="34" charset="0"/>
                <a:cs typeface="Arial" panose="020B0604020202020204" pitchFamily="34" charset="0"/>
              </a:rPr>
              <a:t>Louisana</a:t>
            </a:r>
            <a:r>
              <a:rPr lang="en-SG" sz="8000" b="0" i="0" dirty="0">
                <a:solidFill>
                  <a:srgbClr val="000000"/>
                </a:solidFill>
                <a:effectLst/>
                <a:latin typeface="Arial" panose="020B0604020202020204" pitchFamily="34" charset="0"/>
                <a:cs typeface="Arial" panose="020B0604020202020204" pitchFamily="34" charset="0"/>
              </a:rPr>
              <a:t>, </a:t>
            </a:r>
            <a:r>
              <a:rPr lang="en-SG" sz="8000" b="0" i="0" dirty="0" err="1">
                <a:solidFill>
                  <a:srgbClr val="000000"/>
                </a:solidFill>
                <a:effectLst/>
                <a:latin typeface="Arial" panose="020B0604020202020204" pitchFamily="34" charset="0"/>
                <a:cs typeface="Arial" panose="020B0604020202020204" pitchFamily="34" charset="0"/>
              </a:rPr>
              <a:t>Minesota</a:t>
            </a:r>
            <a:r>
              <a:rPr lang="en-SG" sz="8000" b="0" i="0" dirty="0">
                <a:solidFill>
                  <a:srgbClr val="000000"/>
                </a:solidFill>
                <a:effectLst/>
                <a:latin typeface="Arial" panose="020B0604020202020204" pitchFamily="34" charset="0"/>
                <a:cs typeface="Arial" panose="020B0604020202020204" pitchFamily="34" charset="0"/>
              </a:rPr>
              <a:t>, </a:t>
            </a:r>
            <a:r>
              <a:rPr lang="en-SG" sz="8000" b="0" i="0" dirty="0" err="1">
                <a:solidFill>
                  <a:srgbClr val="000000"/>
                </a:solidFill>
                <a:effectLst/>
                <a:latin typeface="Arial" panose="020B0604020202020204" pitchFamily="34" charset="0"/>
                <a:cs typeface="Arial" panose="020B0604020202020204" pitchFamily="34" charset="0"/>
              </a:rPr>
              <a:t>Missisippi</a:t>
            </a:r>
            <a:r>
              <a:rPr lang="en-SG" sz="8000" b="0" i="0" dirty="0">
                <a:solidFill>
                  <a:srgbClr val="000000"/>
                </a:solidFill>
                <a:effectLst/>
                <a:latin typeface="Arial" panose="020B0604020202020204" pitchFamily="34" charset="0"/>
                <a:cs typeface="Arial" panose="020B0604020202020204" pitchFamily="34" charset="0"/>
              </a:rPr>
              <a:t>, Missouri, Montana, Nebraska, New Mexico, North Dakota, South Dakota, </a:t>
            </a:r>
            <a:r>
              <a:rPr lang="en-SG" sz="8000" b="0" i="0" dirty="0" err="1">
                <a:solidFill>
                  <a:srgbClr val="000000"/>
                </a:solidFill>
                <a:effectLst/>
                <a:latin typeface="Arial" panose="020B0604020202020204" pitchFamily="34" charset="0"/>
                <a:cs typeface="Arial" panose="020B0604020202020204" pitchFamily="34" charset="0"/>
              </a:rPr>
              <a:t>Tenessee</a:t>
            </a:r>
            <a:r>
              <a:rPr lang="en-SG" sz="8000" b="0" i="0" dirty="0">
                <a:solidFill>
                  <a:srgbClr val="000000"/>
                </a:solidFill>
                <a:effectLst/>
                <a:latin typeface="Arial" panose="020B0604020202020204" pitchFamily="34" charset="0"/>
                <a:cs typeface="Arial" panose="020B0604020202020204" pitchFamily="34" charset="0"/>
              </a:rPr>
              <a:t>, </a:t>
            </a:r>
            <a:r>
              <a:rPr lang="en-SG" sz="8000" b="0" i="0" dirty="0" err="1">
                <a:solidFill>
                  <a:srgbClr val="000000"/>
                </a:solidFill>
                <a:effectLst/>
                <a:latin typeface="Arial" panose="020B0604020202020204" pitchFamily="34" charset="0"/>
                <a:cs typeface="Arial" panose="020B0604020202020204" pitchFamily="34" charset="0"/>
              </a:rPr>
              <a:t>Utag</a:t>
            </a:r>
            <a:r>
              <a:rPr lang="en-SG" sz="8000" b="0" i="0" dirty="0">
                <a:solidFill>
                  <a:srgbClr val="000000"/>
                </a:solidFill>
                <a:effectLst/>
                <a:latin typeface="Arial" panose="020B0604020202020204" pitchFamily="34" charset="0"/>
                <a:cs typeface="Arial" panose="020B0604020202020204" pitchFamily="34" charset="0"/>
              </a:rPr>
              <a:t>, </a:t>
            </a:r>
            <a:r>
              <a:rPr lang="en-SG" sz="8000" b="0" i="0" dirty="0" err="1">
                <a:solidFill>
                  <a:srgbClr val="000000"/>
                </a:solidFill>
                <a:effectLst/>
                <a:latin typeface="Arial" panose="020B0604020202020204" pitchFamily="34" charset="0"/>
                <a:cs typeface="Arial" panose="020B0604020202020204" pitchFamily="34" charset="0"/>
              </a:rPr>
              <a:t>Wscomsin</a:t>
            </a:r>
            <a:r>
              <a:rPr lang="en-SG" sz="8000" b="0" i="0" dirty="0">
                <a:solidFill>
                  <a:srgbClr val="000000"/>
                </a:solidFill>
                <a:effectLst/>
                <a:latin typeface="Arial" panose="020B0604020202020204" pitchFamily="34" charset="0"/>
                <a:cs typeface="Arial" panose="020B0604020202020204" pitchFamily="34" charset="0"/>
              </a:rPr>
              <a:t>, Wyoming has extremely low SAT participation.</a:t>
            </a:r>
          </a:p>
          <a:p>
            <a:pPr algn="l">
              <a:buFont typeface="Arial" panose="020B0604020202020204" pitchFamily="34" charset="0"/>
              <a:buChar char="•"/>
            </a:pPr>
            <a:r>
              <a:rPr lang="en-SG" sz="8000" b="0" i="0" dirty="0">
                <a:solidFill>
                  <a:srgbClr val="000000"/>
                </a:solidFill>
                <a:effectLst/>
                <a:latin typeface="Arial" panose="020B0604020202020204" pitchFamily="34" charset="0"/>
                <a:cs typeface="Arial" panose="020B0604020202020204" pitchFamily="34" charset="0"/>
              </a:rPr>
              <a:t>As check against ACT participation, Alabama, </a:t>
            </a:r>
            <a:r>
              <a:rPr lang="en-SG" sz="8000" b="0" i="0" dirty="0" err="1">
                <a:solidFill>
                  <a:srgbClr val="000000"/>
                </a:solidFill>
                <a:effectLst/>
                <a:latin typeface="Arial" panose="020B0604020202020204" pitchFamily="34" charset="0"/>
                <a:cs typeface="Arial" panose="020B0604020202020204" pitchFamily="34" charset="0"/>
              </a:rPr>
              <a:t>Akansas</a:t>
            </a:r>
            <a:r>
              <a:rPr lang="en-SG" sz="8000" b="0" i="0" dirty="0">
                <a:solidFill>
                  <a:srgbClr val="000000"/>
                </a:solidFill>
                <a:effectLst/>
                <a:latin typeface="Arial" panose="020B0604020202020204" pitchFamily="34" charset="0"/>
                <a:cs typeface="Arial" panose="020B0604020202020204" pitchFamily="34" charset="0"/>
              </a:rPr>
              <a:t>, Iowa, Kansas, Kentucky, </a:t>
            </a:r>
            <a:r>
              <a:rPr lang="en-SG" sz="8000" b="0" i="0" dirty="0" err="1">
                <a:solidFill>
                  <a:srgbClr val="000000"/>
                </a:solidFill>
                <a:effectLst/>
                <a:latin typeface="Arial" panose="020B0604020202020204" pitchFamily="34" charset="0"/>
                <a:cs typeface="Arial" panose="020B0604020202020204" pitchFamily="34" charset="0"/>
              </a:rPr>
              <a:t>Louisana</a:t>
            </a:r>
            <a:r>
              <a:rPr lang="en-SG" sz="8000" b="0" i="0" dirty="0">
                <a:solidFill>
                  <a:srgbClr val="000000"/>
                </a:solidFill>
                <a:effectLst/>
                <a:latin typeface="Arial" panose="020B0604020202020204" pitchFamily="34" charset="0"/>
                <a:cs typeface="Arial" panose="020B0604020202020204" pitchFamily="34" charset="0"/>
              </a:rPr>
              <a:t>, </a:t>
            </a:r>
            <a:r>
              <a:rPr lang="en-SG" sz="8000" b="0" i="0" dirty="0" err="1">
                <a:solidFill>
                  <a:srgbClr val="000000"/>
                </a:solidFill>
                <a:effectLst/>
                <a:latin typeface="Arial" panose="020B0604020202020204" pitchFamily="34" charset="0"/>
                <a:cs typeface="Arial" panose="020B0604020202020204" pitchFamily="34" charset="0"/>
              </a:rPr>
              <a:t>Minesota</a:t>
            </a:r>
            <a:r>
              <a:rPr lang="en-SG" sz="8000" b="0" i="0" dirty="0">
                <a:solidFill>
                  <a:srgbClr val="000000"/>
                </a:solidFill>
                <a:effectLst/>
                <a:latin typeface="Arial" panose="020B0604020202020204" pitchFamily="34" charset="0"/>
                <a:cs typeface="Arial" panose="020B0604020202020204" pitchFamily="34" charset="0"/>
              </a:rPr>
              <a:t>, </a:t>
            </a:r>
            <a:r>
              <a:rPr lang="en-SG" sz="8000" b="0" i="0" dirty="0" err="1">
                <a:solidFill>
                  <a:srgbClr val="000000"/>
                </a:solidFill>
                <a:effectLst/>
                <a:latin typeface="Arial" panose="020B0604020202020204" pitchFamily="34" charset="0"/>
                <a:cs typeface="Arial" panose="020B0604020202020204" pitchFamily="34" charset="0"/>
              </a:rPr>
              <a:t>Missisippi</a:t>
            </a:r>
            <a:r>
              <a:rPr lang="en-SG" sz="8000" b="0" i="0" dirty="0">
                <a:solidFill>
                  <a:srgbClr val="000000"/>
                </a:solidFill>
                <a:effectLst/>
                <a:latin typeface="Arial" panose="020B0604020202020204" pitchFamily="34" charset="0"/>
                <a:cs typeface="Arial" panose="020B0604020202020204" pitchFamily="34" charset="0"/>
              </a:rPr>
              <a:t>, Missouri, Montana, </a:t>
            </a:r>
            <a:r>
              <a:rPr lang="en-SG" sz="8000" b="0" i="0" dirty="0" err="1">
                <a:solidFill>
                  <a:srgbClr val="000000"/>
                </a:solidFill>
                <a:effectLst/>
                <a:latin typeface="Arial" panose="020B0604020202020204" pitchFamily="34" charset="0"/>
                <a:cs typeface="Arial" panose="020B0604020202020204" pitchFamily="34" charset="0"/>
              </a:rPr>
              <a:t>Nebrasja</a:t>
            </a:r>
            <a:r>
              <a:rPr lang="en-SG" sz="8000" b="0" i="0" dirty="0">
                <a:solidFill>
                  <a:srgbClr val="000000"/>
                </a:solidFill>
                <a:effectLst/>
                <a:latin typeface="Arial" panose="020B0604020202020204" pitchFamily="34" charset="0"/>
                <a:cs typeface="Arial" panose="020B0604020202020204" pitchFamily="34" charset="0"/>
              </a:rPr>
              <a:t>, New Mexico, North Dakota, South Dakota, </a:t>
            </a:r>
            <a:r>
              <a:rPr lang="en-SG" sz="8000" b="0" i="0" dirty="0" err="1">
                <a:solidFill>
                  <a:srgbClr val="000000"/>
                </a:solidFill>
                <a:effectLst/>
                <a:latin typeface="Arial" panose="020B0604020202020204" pitchFamily="34" charset="0"/>
                <a:cs typeface="Arial" panose="020B0604020202020204" pitchFamily="34" charset="0"/>
              </a:rPr>
              <a:t>Tenessee</a:t>
            </a:r>
            <a:r>
              <a:rPr lang="en-SG" sz="8000" b="0" i="0" dirty="0">
                <a:solidFill>
                  <a:srgbClr val="000000"/>
                </a:solidFill>
                <a:effectLst/>
                <a:latin typeface="Arial" panose="020B0604020202020204" pitchFamily="34" charset="0"/>
                <a:cs typeface="Arial" panose="020B0604020202020204" pitchFamily="34" charset="0"/>
              </a:rPr>
              <a:t>, </a:t>
            </a:r>
            <a:r>
              <a:rPr lang="en-SG" sz="8000" b="0" i="0" dirty="0" err="1">
                <a:solidFill>
                  <a:srgbClr val="000000"/>
                </a:solidFill>
                <a:effectLst/>
                <a:latin typeface="Arial" panose="020B0604020202020204" pitchFamily="34" charset="0"/>
                <a:cs typeface="Arial" panose="020B0604020202020204" pitchFamily="34" charset="0"/>
              </a:rPr>
              <a:t>Wscomsin</a:t>
            </a:r>
            <a:r>
              <a:rPr lang="en-SG" sz="8000" b="0" i="0" dirty="0">
                <a:solidFill>
                  <a:srgbClr val="000000"/>
                </a:solidFill>
                <a:effectLst/>
                <a:latin typeface="Arial" panose="020B0604020202020204" pitchFamily="34" charset="0"/>
                <a:cs typeface="Arial" panose="020B0604020202020204" pitchFamily="34" charset="0"/>
              </a:rPr>
              <a:t> and Wyoming has good ACT participation</a:t>
            </a:r>
            <a:r>
              <a:rPr lang="en-SG" sz="8000" dirty="0">
                <a:solidFill>
                  <a:srgbClr val="000000"/>
                </a:solidFill>
                <a:latin typeface="Arial" panose="020B0604020202020204" pitchFamily="34" charset="0"/>
                <a:cs typeface="Arial" panose="020B0604020202020204" pitchFamily="34" charset="0"/>
              </a:rPr>
              <a:t>.</a:t>
            </a:r>
            <a:endParaRPr lang="en-SG" sz="8000" b="0" i="0" dirty="0">
              <a:solidFill>
                <a:srgbClr val="000000"/>
              </a:solidFill>
              <a:effectLst/>
              <a:latin typeface="Arial" panose="020B0604020202020204" pitchFamily="34" charset="0"/>
              <a:cs typeface="Arial" panose="020B0604020202020204" pitchFamily="34" charset="0"/>
            </a:endParaRPr>
          </a:p>
          <a:p>
            <a:pPr algn="l">
              <a:buFont typeface="Arial" panose="020B0604020202020204" pitchFamily="34" charset="0"/>
              <a:buChar char="•"/>
            </a:pPr>
            <a:r>
              <a:rPr lang="en-SG" sz="8000" b="0" i="0" dirty="0">
                <a:solidFill>
                  <a:srgbClr val="000000"/>
                </a:solidFill>
                <a:effectLst/>
                <a:latin typeface="Arial" panose="020B0604020202020204" pitchFamily="34" charset="0"/>
                <a:cs typeface="Arial" panose="020B0604020202020204" pitchFamily="34" charset="0"/>
              </a:rPr>
              <a:t>Clearly, we need to target those low participation states as listed to promote SAT.</a:t>
            </a:r>
          </a:p>
          <a:p>
            <a:endParaRPr lang="en-SG" dirty="0"/>
          </a:p>
        </p:txBody>
      </p:sp>
    </p:spTree>
    <p:extLst>
      <p:ext uri="{BB962C8B-B14F-4D97-AF65-F5344CB8AC3E}">
        <p14:creationId xmlns:p14="http://schemas.microsoft.com/office/powerpoint/2010/main" val="5198131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29D3C-51B7-4C3F-B073-7267844C5E28}"/>
              </a:ext>
            </a:extLst>
          </p:cNvPr>
          <p:cNvSpPr>
            <a:spLocks noGrp="1"/>
          </p:cNvSpPr>
          <p:nvPr>
            <p:ph type="title"/>
          </p:nvPr>
        </p:nvSpPr>
        <p:spPr>
          <a:xfrm>
            <a:off x="1468438" y="147860"/>
            <a:ext cx="8911687" cy="1280890"/>
          </a:xfrm>
        </p:spPr>
        <p:txBody>
          <a:bodyPr/>
          <a:lstStyle/>
          <a:p>
            <a:r>
              <a:rPr lang="en-SG" dirty="0"/>
              <a:t>Outside Research</a:t>
            </a:r>
          </a:p>
        </p:txBody>
      </p:sp>
      <p:sp>
        <p:nvSpPr>
          <p:cNvPr id="3" name="TextBox 2">
            <a:extLst>
              <a:ext uri="{FF2B5EF4-FFF2-40B4-BE49-F238E27FC236}">
                <a16:creationId xmlns:a16="http://schemas.microsoft.com/office/drawing/2014/main" id="{032ADE14-3445-4E61-BE17-B27BB1A3B62A}"/>
              </a:ext>
            </a:extLst>
          </p:cNvPr>
          <p:cNvSpPr txBox="1"/>
          <p:nvPr/>
        </p:nvSpPr>
        <p:spPr>
          <a:xfrm>
            <a:off x="1666105" y="788305"/>
            <a:ext cx="9409345" cy="5632311"/>
          </a:xfrm>
          <a:prstGeom prst="rect">
            <a:avLst/>
          </a:prstGeom>
          <a:noFill/>
        </p:spPr>
        <p:txBody>
          <a:bodyPr wrap="square" rtlCol="0">
            <a:spAutoFit/>
          </a:bodyPr>
          <a:lstStyle/>
          <a:p>
            <a:pPr algn="l">
              <a:buFont typeface="Arial" panose="020B0604020202020204" pitchFamily="34" charset="0"/>
              <a:buChar char="•"/>
            </a:pPr>
            <a:r>
              <a:rPr lang="en-US" b="0" i="0" dirty="0">
                <a:solidFill>
                  <a:srgbClr val="000000"/>
                </a:solidFill>
                <a:effectLst/>
                <a:latin typeface="Helvetica Neue"/>
              </a:rPr>
              <a:t>North Dakota colleges may drop requirement for ACT, SAT scores 2022 school year </a:t>
            </a:r>
            <a:r>
              <a:rPr lang="en-US" b="0" i="0" u="sng" dirty="0">
                <a:solidFill>
                  <a:srgbClr val="296EAA"/>
                </a:solidFill>
                <a:effectLst/>
                <a:latin typeface="Helvetica Neue"/>
                <a:hlinkClick r:id="rId2"/>
              </a:rPr>
              <a:t>https://www.inforum.com/news/north-dakota/north-dakota-colleges-may-drop-requirement-for-act-sat-scores</a:t>
            </a:r>
            <a:endParaRPr lang="en-US" b="0" i="0" u="sng" dirty="0">
              <a:solidFill>
                <a:srgbClr val="296EAA"/>
              </a:solidFill>
              <a:effectLst/>
              <a:latin typeface="Helvetica Neue"/>
            </a:endParaRPr>
          </a:p>
          <a:p>
            <a:pPr algn="l"/>
            <a:endParaRPr lang="en-US" b="0" i="0" dirty="0">
              <a:solidFill>
                <a:srgbClr val="000000"/>
              </a:solidFill>
              <a:effectLst/>
              <a:latin typeface="Helvetica Neue"/>
            </a:endParaRPr>
          </a:p>
          <a:p>
            <a:pPr algn="l">
              <a:buFont typeface="Arial" panose="020B0604020202020204" pitchFamily="34" charset="0"/>
              <a:buChar char="•"/>
            </a:pPr>
            <a:r>
              <a:rPr lang="en-US" b="0" i="0" dirty="0">
                <a:solidFill>
                  <a:srgbClr val="000000"/>
                </a:solidFill>
                <a:effectLst/>
                <a:latin typeface="Helvetica Neue"/>
              </a:rPr>
              <a:t>The Iowa Board of Regents has waived the requirement for students needing to submit either an ACT or SAT in order to be admitted for the Fall 2022 term. Students who wish to be considered for admission without a test score may leave the test score section blank on the </a:t>
            </a:r>
            <a:r>
              <a:rPr lang="en-US" b="0" i="0" dirty="0" err="1">
                <a:solidFill>
                  <a:srgbClr val="000000"/>
                </a:solidFill>
                <a:effectLst/>
                <a:latin typeface="Helvetica Neue"/>
              </a:rPr>
              <a:t>application.</a:t>
            </a:r>
            <a:r>
              <a:rPr lang="en-US" b="0" i="0" u="sng" dirty="0" err="1">
                <a:solidFill>
                  <a:srgbClr val="296EAA"/>
                </a:solidFill>
                <a:effectLst/>
                <a:latin typeface="Helvetica Neue"/>
                <a:hlinkClick r:id="rId3"/>
              </a:rPr>
              <a:t>https</a:t>
            </a:r>
            <a:r>
              <a:rPr lang="en-US" b="0" i="0" u="sng" dirty="0">
                <a:solidFill>
                  <a:srgbClr val="296EAA"/>
                </a:solidFill>
                <a:effectLst/>
                <a:latin typeface="Helvetica Neue"/>
                <a:hlinkClick r:id="rId3"/>
              </a:rPr>
              <a:t>://www.iowaregents.edu/news/board-news/board-of-regents-waives-requirement-for-actsat-score-for-next-years-entering-class#:~:text=The%20Board%20of%20Regents%2C%20State%20of%20Iowa%2C%20has,of%20Northern%20Iowa%20for%20next%20year%E2%80%99s%20entering%20class</a:t>
            </a:r>
            <a:r>
              <a:rPr lang="en-US" b="0" i="0" dirty="0">
                <a:solidFill>
                  <a:srgbClr val="000000"/>
                </a:solidFill>
                <a:effectLst/>
                <a:latin typeface="Helvetica Neue"/>
              </a:rPr>
              <a:t>.</a:t>
            </a:r>
          </a:p>
          <a:p>
            <a:pPr algn="l">
              <a:buFont typeface="Arial" panose="020B0604020202020204" pitchFamily="34" charset="0"/>
              <a:buChar char="•"/>
            </a:pPr>
            <a:endParaRPr lang="en-US" b="0" i="0" dirty="0">
              <a:solidFill>
                <a:srgbClr val="000000"/>
              </a:solidFill>
              <a:effectLst/>
              <a:latin typeface="Helvetica Neue"/>
            </a:endParaRPr>
          </a:p>
          <a:p>
            <a:pPr algn="l">
              <a:buFont typeface="Arial" panose="020B0604020202020204" pitchFamily="34" charset="0"/>
              <a:buChar char="•"/>
            </a:pPr>
            <a:r>
              <a:rPr lang="en-US" b="0" i="0" dirty="0">
                <a:solidFill>
                  <a:srgbClr val="000000"/>
                </a:solidFill>
                <a:effectLst/>
                <a:latin typeface="Helvetica Neue"/>
              </a:rPr>
              <a:t>Alabama colleges back away from using ACT/SAT scores for admission </a:t>
            </a:r>
            <a:r>
              <a:rPr lang="en-US" b="0" i="0" u="sng" dirty="0">
                <a:solidFill>
                  <a:srgbClr val="296EAA"/>
                </a:solidFill>
                <a:effectLst/>
                <a:latin typeface="Helvetica Neue"/>
                <a:hlinkClick r:id="rId4"/>
              </a:rPr>
              <a:t>https://www.al.com/news/2020/10/alabama-colleges-back-away-from-using-actsat-scores-for-admission.html</a:t>
            </a:r>
            <a:endParaRPr lang="en-US" b="0" i="0" dirty="0">
              <a:solidFill>
                <a:srgbClr val="000000"/>
              </a:solidFill>
              <a:effectLst/>
              <a:latin typeface="Helvetica Neue"/>
            </a:endParaRPr>
          </a:p>
          <a:p>
            <a:pPr algn="l">
              <a:buFont typeface="Arial" panose="020B0604020202020204" pitchFamily="34" charset="0"/>
              <a:buChar char="•"/>
            </a:pPr>
            <a:endParaRPr lang="en-US" b="0" i="0" dirty="0">
              <a:solidFill>
                <a:srgbClr val="000000"/>
              </a:solidFill>
              <a:effectLst/>
              <a:latin typeface="Helvetica Neue"/>
            </a:endParaRPr>
          </a:p>
          <a:p>
            <a:pPr algn="l">
              <a:buFont typeface="Arial" panose="020B0604020202020204" pitchFamily="34" charset="0"/>
              <a:buChar char="•"/>
            </a:pPr>
            <a:r>
              <a:rPr lang="en-US" b="0" i="0" dirty="0">
                <a:solidFill>
                  <a:srgbClr val="000000"/>
                </a:solidFill>
                <a:effectLst/>
                <a:latin typeface="Helvetica Neue"/>
              </a:rPr>
              <a:t>Which states require SAT or ACT? </a:t>
            </a:r>
            <a:r>
              <a:rPr lang="en-US" b="0" i="0" u="sng" dirty="0">
                <a:solidFill>
                  <a:srgbClr val="296EAA"/>
                </a:solidFill>
                <a:effectLst/>
                <a:latin typeface="Helvetica Neue"/>
                <a:hlinkClick r:id="rId5"/>
              </a:rPr>
              <a:t>https://www.edweek.org/teaching-learning/which-states-require-students-to-take-the-sat-or-act</a:t>
            </a:r>
            <a:endParaRPr lang="en-US" b="0" i="0" u="sng" dirty="0">
              <a:solidFill>
                <a:srgbClr val="296EAA"/>
              </a:solidFill>
              <a:effectLst/>
              <a:latin typeface="Helvetica Neue"/>
            </a:endParaRPr>
          </a:p>
          <a:p>
            <a:pPr algn="l">
              <a:buFont typeface="Arial" panose="020B0604020202020204" pitchFamily="34" charset="0"/>
              <a:buChar char="•"/>
            </a:pPr>
            <a:endParaRPr lang="en-US" b="0" i="0" u="sng" dirty="0">
              <a:solidFill>
                <a:srgbClr val="296EAA"/>
              </a:solidFill>
              <a:effectLst/>
              <a:latin typeface="Helvetica Neue"/>
            </a:endParaRPr>
          </a:p>
          <a:p>
            <a:endParaRPr lang="en-SG" dirty="0"/>
          </a:p>
        </p:txBody>
      </p:sp>
    </p:spTree>
    <p:extLst>
      <p:ext uri="{BB962C8B-B14F-4D97-AF65-F5344CB8AC3E}">
        <p14:creationId xmlns:p14="http://schemas.microsoft.com/office/powerpoint/2010/main" val="15913019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78D86-3BCD-4A53-8DB4-636276EF6CEB}"/>
              </a:ext>
            </a:extLst>
          </p:cNvPr>
          <p:cNvSpPr>
            <a:spLocks noGrp="1"/>
          </p:cNvSpPr>
          <p:nvPr>
            <p:ph type="title"/>
          </p:nvPr>
        </p:nvSpPr>
        <p:spPr/>
        <p:txBody>
          <a:bodyPr/>
          <a:lstStyle/>
          <a:p>
            <a:r>
              <a:rPr lang="en-SG" dirty="0"/>
              <a:t>Problem Statement</a:t>
            </a:r>
          </a:p>
        </p:txBody>
      </p:sp>
      <p:sp>
        <p:nvSpPr>
          <p:cNvPr id="3" name="Content Placeholder 2">
            <a:extLst>
              <a:ext uri="{FF2B5EF4-FFF2-40B4-BE49-F238E27FC236}">
                <a16:creationId xmlns:a16="http://schemas.microsoft.com/office/drawing/2014/main" id="{8529E27D-D54C-4EB9-9B79-06B095816834}"/>
              </a:ext>
            </a:extLst>
          </p:cNvPr>
          <p:cNvSpPr>
            <a:spLocks noGrp="1"/>
          </p:cNvSpPr>
          <p:nvPr>
            <p:ph idx="1"/>
          </p:nvPr>
        </p:nvSpPr>
        <p:spPr>
          <a:xfrm>
            <a:off x="1571625" y="2133600"/>
            <a:ext cx="9932987" cy="3777622"/>
          </a:xfrm>
        </p:spPr>
        <p:txBody>
          <a:bodyPr>
            <a:normAutofit/>
          </a:bodyPr>
          <a:lstStyle/>
          <a:p>
            <a:pPr marL="0" indent="0">
              <a:buNone/>
            </a:pPr>
            <a:r>
              <a:rPr lang="en-US" sz="3200" b="0" i="0" dirty="0">
                <a:solidFill>
                  <a:srgbClr val="000000"/>
                </a:solidFill>
                <a:effectLst/>
                <a:latin typeface="Helvetica Neue"/>
              </a:rPr>
              <a:t>The new format for the SAT was released in March 2016. As an employee of the College Board - the organization that administers the SAT – I am part of a team that tracks statewide participation and recommends where money is best spent to improve SAT participation rates.</a:t>
            </a:r>
            <a:endParaRPr lang="en-SG" sz="3200" dirty="0"/>
          </a:p>
        </p:txBody>
      </p:sp>
    </p:spTree>
    <p:extLst>
      <p:ext uri="{BB962C8B-B14F-4D97-AF65-F5344CB8AC3E}">
        <p14:creationId xmlns:p14="http://schemas.microsoft.com/office/powerpoint/2010/main" val="34395471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39BC9-AF6F-4B57-B4BB-704CD1DABF5D}"/>
              </a:ext>
            </a:extLst>
          </p:cNvPr>
          <p:cNvSpPr>
            <a:spLocks noGrp="1"/>
          </p:cNvSpPr>
          <p:nvPr>
            <p:ph type="title"/>
          </p:nvPr>
        </p:nvSpPr>
        <p:spPr/>
        <p:txBody>
          <a:bodyPr/>
          <a:lstStyle/>
          <a:p>
            <a:r>
              <a:rPr lang="en-SG" dirty="0"/>
              <a:t>Conclusion</a:t>
            </a:r>
          </a:p>
        </p:txBody>
      </p:sp>
      <p:sp>
        <p:nvSpPr>
          <p:cNvPr id="3" name="Content Placeholder 2">
            <a:extLst>
              <a:ext uri="{FF2B5EF4-FFF2-40B4-BE49-F238E27FC236}">
                <a16:creationId xmlns:a16="http://schemas.microsoft.com/office/drawing/2014/main" id="{C449D301-68B0-4458-A537-8CAD3136FD3C}"/>
              </a:ext>
            </a:extLst>
          </p:cNvPr>
          <p:cNvSpPr>
            <a:spLocks noGrp="1"/>
          </p:cNvSpPr>
          <p:nvPr>
            <p:ph idx="1"/>
          </p:nvPr>
        </p:nvSpPr>
        <p:spPr>
          <a:xfrm>
            <a:off x="1436687" y="1540189"/>
            <a:ext cx="8915400" cy="3777622"/>
          </a:xfrm>
        </p:spPr>
        <p:txBody>
          <a:bodyPr>
            <a:noAutofit/>
          </a:bodyPr>
          <a:lstStyle/>
          <a:p>
            <a:pPr algn="l">
              <a:buFont typeface="Arial" panose="020B0604020202020204" pitchFamily="34" charset="0"/>
              <a:buChar char="•"/>
            </a:pPr>
            <a:r>
              <a:rPr lang="en-SG" b="0" i="0" dirty="0">
                <a:solidFill>
                  <a:srgbClr val="000000"/>
                </a:solidFill>
                <a:effectLst/>
                <a:latin typeface="Helvetica Neue"/>
              </a:rPr>
              <a:t>Overall, SAT participation from 2017 and 2019 has been increasing. Based on the observation, we clearly know that the SAT participation and ACT participation is negatively correlated.</a:t>
            </a:r>
          </a:p>
          <a:p>
            <a:pPr algn="l">
              <a:buFont typeface="Arial" panose="020B0604020202020204" pitchFamily="34" charset="0"/>
              <a:buChar char="•"/>
            </a:pPr>
            <a:r>
              <a:rPr lang="en-SG" b="0" i="0" dirty="0">
                <a:solidFill>
                  <a:srgbClr val="000000"/>
                </a:solidFill>
                <a:effectLst/>
                <a:latin typeface="Helvetica Neue"/>
              </a:rPr>
              <a:t>In the bar chart of the states </a:t>
            </a:r>
            <a:r>
              <a:rPr lang="en-SG" b="0" i="0" dirty="0" err="1">
                <a:solidFill>
                  <a:srgbClr val="000000"/>
                </a:solidFill>
                <a:effectLst/>
                <a:latin typeface="Helvetica Neue"/>
              </a:rPr>
              <a:t>verus</a:t>
            </a:r>
            <a:r>
              <a:rPr lang="en-SG" b="0" i="0" dirty="0">
                <a:solidFill>
                  <a:srgbClr val="000000"/>
                </a:solidFill>
                <a:effectLst/>
                <a:latin typeface="Helvetica Neue"/>
              </a:rPr>
              <a:t> the participation, we know that Alabama, </a:t>
            </a:r>
            <a:r>
              <a:rPr lang="en-SG" b="0" i="0" dirty="0" err="1">
                <a:solidFill>
                  <a:srgbClr val="000000"/>
                </a:solidFill>
                <a:effectLst/>
                <a:latin typeface="Helvetica Neue"/>
              </a:rPr>
              <a:t>Akansas</a:t>
            </a:r>
            <a:r>
              <a:rPr lang="en-SG" b="0" i="0" dirty="0">
                <a:solidFill>
                  <a:srgbClr val="000000"/>
                </a:solidFill>
                <a:effectLst/>
                <a:latin typeface="Helvetica Neue"/>
              </a:rPr>
              <a:t>, Iowa, Kansas, Kentucky, </a:t>
            </a:r>
            <a:r>
              <a:rPr lang="en-SG" b="0" i="0" dirty="0" err="1">
                <a:solidFill>
                  <a:srgbClr val="000000"/>
                </a:solidFill>
                <a:effectLst/>
                <a:latin typeface="Helvetica Neue"/>
              </a:rPr>
              <a:t>Louisana</a:t>
            </a:r>
            <a:r>
              <a:rPr lang="en-SG" b="0" i="0" dirty="0">
                <a:solidFill>
                  <a:srgbClr val="000000"/>
                </a:solidFill>
                <a:effectLst/>
                <a:latin typeface="Helvetica Neue"/>
              </a:rPr>
              <a:t>, </a:t>
            </a:r>
            <a:r>
              <a:rPr lang="en-SG" b="0" i="0" dirty="0" err="1">
                <a:solidFill>
                  <a:srgbClr val="000000"/>
                </a:solidFill>
                <a:effectLst/>
                <a:latin typeface="Helvetica Neue"/>
              </a:rPr>
              <a:t>Minesota</a:t>
            </a:r>
            <a:r>
              <a:rPr lang="en-SG" b="0" i="0" dirty="0">
                <a:solidFill>
                  <a:srgbClr val="000000"/>
                </a:solidFill>
                <a:effectLst/>
                <a:latin typeface="Helvetica Neue"/>
              </a:rPr>
              <a:t>, </a:t>
            </a:r>
            <a:r>
              <a:rPr lang="en-SG" b="0" i="0" dirty="0" err="1">
                <a:solidFill>
                  <a:srgbClr val="000000"/>
                </a:solidFill>
                <a:effectLst/>
                <a:latin typeface="Helvetica Neue"/>
              </a:rPr>
              <a:t>Missisippi</a:t>
            </a:r>
            <a:r>
              <a:rPr lang="en-SG" b="0" i="0" dirty="0">
                <a:solidFill>
                  <a:srgbClr val="000000"/>
                </a:solidFill>
                <a:effectLst/>
                <a:latin typeface="Helvetica Neue"/>
              </a:rPr>
              <a:t>, Missouri, Montana, Nebraska, New Mexico, North Dakota, South Dakota, </a:t>
            </a:r>
            <a:r>
              <a:rPr lang="en-SG" b="0" i="0" dirty="0" err="1">
                <a:solidFill>
                  <a:srgbClr val="000000"/>
                </a:solidFill>
                <a:effectLst/>
                <a:latin typeface="Helvetica Neue"/>
              </a:rPr>
              <a:t>Tenessee</a:t>
            </a:r>
            <a:r>
              <a:rPr lang="en-SG" b="0" i="0" dirty="0">
                <a:solidFill>
                  <a:srgbClr val="000000"/>
                </a:solidFill>
                <a:effectLst/>
                <a:latin typeface="Helvetica Neue"/>
              </a:rPr>
              <a:t>, Utah, </a:t>
            </a:r>
            <a:r>
              <a:rPr lang="en-SG" b="0" i="0" dirty="0" err="1">
                <a:solidFill>
                  <a:srgbClr val="000000"/>
                </a:solidFill>
                <a:effectLst/>
                <a:latin typeface="Helvetica Neue"/>
              </a:rPr>
              <a:t>Wsconsin</a:t>
            </a:r>
            <a:r>
              <a:rPr lang="en-SG" b="0" i="0" dirty="0">
                <a:solidFill>
                  <a:srgbClr val="000000"/>
                </a:solidFill>
                <a:effectLst/>
                <a:latin typeface="Helvetica Neue"/>
              </a:rPr>
              <a:t>, Wyoming has extremely low SAT participation.</a:t>
            </a:r>
          </a:p>
          <a:p>
            <a:pPr algn="l">
              <a:buFont typeface="Arial" panose="020B0604020202020204" pitchFamily="34" charset="0"/>
              <a:buChar char="•"/>
            </a:pPr>
            <a:r>
              <a:rPr lang="en-SG" b="0" i="0" dirty="0">
                <a:solidFill>
                  <a:srgbClr val="000000"/>
                </a:solidFill>
                <a:effectLst/>
                <a:latin typeface="Helvetica Neue"/>
              </a:rPr>
              <a:t>ACT participation is high in these states.</a:t>
            </a:r>
          </a:p>
          <a:p>
            <a:pPr algn="l">
              <a:buFont typeface="Arial" panose="020B0604020202020204" pitchFamily="34" charset="0"/>
              <a:buChar char="•"/>
            </a:pPr>
            <a:r>
              <a:rPr lang="en-SG" b="0" i="0" dirty="0">
                <a:solidFill>
                  <a:srgbClr val="000000"/>
                </a:solidFill>
                <a:effectLst/>
                <a:latin typeface="Helvetica Neue"/>
              </a:rPr>
              <a:t>Outside Research confirms that Alabama, Kentucky, </a:t>
            </a:r>
            <a:r>
              <a:rPr lang="en-SG" b="0" i="0" dirty="0" err="1">
                <a:solidFill>
                  <a:srgbClr val="000000"/>
                </a:solidFill>
                <a:effectLst/>
                <a:latin typeface="Helvetica Neue"/>
              </a:rPr>
              <a:t>Missisippi</a:t>
            </a:r>
            <a:r>
              <a:rPr lang="en-SG" b="0" i="0" dirty="0">
                <a:solidFill>
                  <a:srgbClr val="000000"/>
                </a:solidFill>
                <a:effectLst/>
                <a:latin typeface="Helvetica Neue"/>
              </a:rPr>
              <a:t>, Montana, Nebraska, North Dakota, Utah, </a:t>
            </a:r>
            <a:r>
              <a:rPr lang="en-SG" b="0" i="0" dirty="0" err="1">
                <a:solidFill>
                  <a:srgbClr val="000000"/>
                </a:solidFill>
                <a:effectLst/>
                <a:latin typeface="Helvetica Neue"/>
              </a:rPr>
              <a:t>Wsconsin</a:t>
            </a:r>
            <a:r>
              <a:rPr lang="en-SG" b="0" i="0" dirty="0">
                <a:solidFill>
                  <a:srgbClr val="000000"/>
                </a:solidFill>
                <a:effectLst/>
                <a:latin typeface="Helvetica Neue"/>
              </a:rPr>
              <a:t>, Wyoming is adopting ACT as the </a:t>
            </a:r>
            <a:r>
              <a:rPr lang="en-SG" b="0" i="0" dirty="0" err="1">
                <a:solidFill>
                  <a:srgbClr val="000000"/>
                </a:solidFill>
                <a:effectLst/>
                <a:latin typeface="Helvetica Neue"/>
              </a:rPr>
              <a:t>defacto</a:t>
            </a:r>
            <a:r>
              <a:rPr lang="en-SG" b="0" i="0" dirty="0">
                <a:solidFill>
                  <a:srgbClr val="000000"/>
                </a:solidFill>
                <a:effectLst/>
                <a:latin typeface="Helvetica Neue"/>
              </a:rPr>
              <a:t> test for college admission.</a:t>
            </a:r>
          </a:p>
          <a:p>
            <a:pPr algn="l">
              <a:buFont typeface="Arial" panose="020B0604020202020204" pitchFamily="34" charset="0"/>
              <a:buChar char="•"/>
            </a:pPr>
            <a:r>
              <a:rPr lang="en-SG" b="0" i="0" dirty="0">
                <a:solidFill>
                  <a:srgbClr val="000000"/>
                </a:solidFill>
                <a:effectLst/>
                <a:latin typeface="Helvetica Neue"/>
              </a:rPr>
              <a:t>I will recommend to target the SAT marketing to the states (</a:t>
            </a:r>
            <a:r>
              <a:rPr lang="en-SG" b="0" i="0" dirty="0" err="1">
                <a:solidFill>
                  <a:srgbClr val="000000"/>
                </a:solidFill>
                <a:effectLst/>
                <a:latin typeface="Helvetica Neue"/>
              </a:rPr>
              <a:t>eg.</a:t>
            </a:r>
            <a:r>
              <a:rPr lang="en-SG" b="0" i="0" dirty="0">
                <a:solidFill>
                  <a:srgbClr val="000000"/>
                </a:solidFill>
                <a:effectLst/>
                <a:latin typeface="Helvetica Neue"/>
              </a:rPr>
              <a:t> </a:t>
            </a:r>
            <a:r>
              <a:rPr lang="en-SG" b="0" i="0" dirty="0" err="1">
                <a:solidFill>
                  <a:srgbClr val="000000"/>
                </a:solidFill>
                <a:effectLst/>
                <a:latin typeface="Helvetica Neue"/>
              </a:rPr>
              <a:t>Akansas</a:t>
            </a:r>
            <a:r>
              <a:rPr lang="en-SG" b="0" i="0" dirty="0">
                <a:solidFill>
                  <a:srgbClr val="000000"/>
                </a:solidFill>
                <a:effectLst/>
                <a:latin typeface="Helvetica Neue"/>
              </a:rPr>
              <a:t>, Iowa, Kansas, </a:t>
            </a:r>
            <a:r>
              <a:rPr lang="en-SG" b="0" i="0" dirty="0" err="1">
                <a:solidFill>
                  <a:srgbClr val="000000"/>
                </a:solidFill>
                <a:effectLst/>
                <a:latin typeface="Helvetica Neue"/>
              </a:rPr>
              <a:t>Louisana</a:t>
            </a:r>
            <a:r>
              <a:rPr lang="en-SG" b="0" i="0" dirty="0">
                <a:solidFill>
                  <a:srgbClr val="000000"/>
                </a:solidFill>
                <a:effectLst/>
                <a:latin typeface="Helvetica Neue"/>
              </a:rPr>
              <a:t>, </a:t>
            </a:r>
            <a:r>
              <a:rPr lang="en-SG" b="0" i="0" dirty="0" err="1">
                <a:solidFill>
                  <a:srgbClr val="000000"/>
                </a:solidFill>
                <a:effectLst/>
                <a:latin typeface="Helvetica Neue"/>
              </a:rPr>
              <a:t>Minesota</a:t>
            </a:r>
            <a:r>
              <a:rPr lang="en-SG" b="0" i="0" dirty="0">
                <a:solidFill>
                  <a:srgbClr val="000000"/>
                </a:solidFill>
                <a:effectLst/>
                <a:latin typeface="Helvetica Neue"/>
              </a:rPr>
              <a:t>, </a:t>
            </a:r>
            <a:r>
              <a:rPr lang="en-SG" b="0" i="0" dirty="0" err="1">
                <a:solidFill>
                  <a:srgbClr val="000000"/>
                </a:solidFill>
                <a:effectLst/>
                <a:latin typeface="Helvetica Neue"/>
              </a:rPr>
              <a:t>Missouri,New</a:t>
            </a:r>
            <a:r>
              <a:rPr lang="en-SG" b="0" i="0" dirty="0">
                <a:solidFill>
                  <a:srgbClr val="000000"/>
                </a:solidFill>
                <a:effectLst/>
                <a:latin typeface="Helvetica Neue"/>
              </a:rPr>
              <a:t> Mexico, South Dakota, </a:t>
            </a:r>
            <a:r>
              <a:rPr lang="en-SG" b="0" i="0" dirty="0" err="1">
                <a:solidFill>
                  <a:srgbClr val="000000"/>
                </a:solidFill>
                <a:effectLst/>
                <a:latin typeface="Helvetica Neue"/>
              </a:rPr>
              <a:t>Tenessee</a:t>
            </a:r>
            <a:r>
              <a:rPr lang="en-SG" b="0" i="0" dirty="0">
                <a:solidFill>
                  <a:srgbClr val="000000"/>
                </a:solidFill>
                <a:effectLst/>
                <a:latin typeface="Helvetica Neue"/>
              </a:rPr>
              <a:t>) and woo them over to SAT.</a:t>
            </a:r>
          </a:p>
        </p:txBody>
      </p:sp>
    </p:spTree>
    <p:extLst>
      <p:ext uri="{BB962C8B-B14F-4D97-AF65-F5344CB8AC3E}">
        <p14:creationId xmlns:p14="http://schemas.microsoft.com/office/powerpoint/2010/main" val="4265956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5A921-DB7A-49B1-BF07-7907A3483775}"/>
              </a:ext>
            </a:extLst>
          </p:cNvPr>
          <p:cNvSpPr>
            <a:spLocks noGrp="1"/>
          </p:cNvSpPr>
          <p:nvPr>
            <p:ph type="title"/>
          </p:nvPr>
        </p:nvSpPr>
        <p:spPr/>
        <p:txBody>
          <a:bodyPr/>
          <a:lstStyle/>
          <a:p>
            <a:r>
              <a:rPr lang="en-SG" dirty="0"/>
              <a:t>List of URLs to the dataset </a:t>
            </a:r>
          </a:p>
        </p:txBody>
      </p:sp>
      <p:sp>
        <p:nvSpPr>
          <p:cNvPr id="3" name="Content Placeholder 2">
            <a:extLst>
              <a:ext uri="{FF2B5EF4-FFF2-40B4-BE49-F238E27FC236}">
                <a16:creationId xmlns:a16="http://schemas.microsoft.com/office/drawing/2014/main" id="{6AC2477E-26C7-4953-B699-57EFCC6CDA6F}"/>
              </a:ext>
            </a:extLst>
          </p:cNvPr>
          <p:cNvSpPr>
            <a:spLocks noGrp="1"/>
          </p:cNvSpPr>
          <p:nvPr>
            <p:ph idx="1"/>
          </p:nvPr>
        </p:nvSpPr>
        <p:spPr/>
        <p:txBody>
          <a:bodyPr>
            <a:normAutofit/>
          </a:bodyPr>
          <a:lstStyle/>
          <a:p>
            <a:r>
              <a:rPr lang="en-US" dirty="0">
                <a:hlinkClick r:id="rId2"/>
              </a:rPr>
              <a:t>Average ACT Scores by State (Most Recent) (prepscholar.com)</a:t>
            </a:r>
            <a:endParaRPr lang="en-SG" dirty="0">
              <a:hlinkClick r:id="rId3"/>
            </a:endParaRPr>
          </a:p>
          <a:p>
            <a:pPr marL="0" indent="0">
              <a:buNone/>
            </a:pPr>
            <a:r>
              <a:rPr lang="en-SG" dirty="0"/>
              <a:t>      act_2017.csv - </a:t>
            </a:r>
            <a:r>
              <a:rPr lang="en-US" b="0" i="0" dirty="0">
                <a:solidFill>
                  <a:srgbClr val="24292E"/>
                </a:solidFill>
                <a:effectLst/>
              </a:rPr>
              <a:t> 2017 ACT Scores By State</a:t>
            </a:r>
          </a:p>
          <a:p>
            <a:pPr marL="0" indent="0">
              <a:buNone/>
            </a:pPr>
            <a:r>
              <a:rPr lang="en-US" dirty="0">
                <a:solidFill>
                  <a:srgbClr val="24292E"/>
                </a:solidFill>
              </a:rPr>
              <a:t>      act_2018.csv- 2018 ACT Scores by State</a:t>
            </a:r>
          </a:p>
          <a:p>
            <a:pPr marL="0" indent="0">
              <a:buNone/>
            </a:pPr>
            <a:r>
              <a:rPr lang="en-SG" dirty="0"/>
              <a:t>      act_2019.csv- 2019 ACT Scores by State</a:t>
            </a:r>
          </a:p>
          <a:p>
            <a:r>
              <a:rPr lang="en-US" dirty="0">
                <a:hlinkClick r:id="rId4"/>
              </a:rPr>
              <a:t>Here are the Average SAT Scores by State | </a:t>
            </a:r>
            <a:r>
              <a:rPr lang="en-US" dirty="0" err="1">
                <a:hlinkClick r:id="rId4"/>
              </a:rPr>
              <a:t>CollegeVine</a:t>
            </a:r>
            <a:r>
              <a:rPr lang="en-US" dirty="0">
                <a:hlinkClick r:id="rId4"/>
              </a:rPr>
              <a:t> Blog</a:t>
            </a:r>
            <a:endParaRPr lang="en-US" dirty="0"/>
          </a:p>
          <a:p>
            <a:pPr marL="0" indent="0">
              <a:buNone/>
            </a:pPr>
            <a:r>
              <a:rPr lang="en-SG" dirty="0"/>
              <a:t>       sat_2017.csv - </a:t>
            </a:r>
            <a:r>
              <a:rPr lang="en-US" b="0" i="0" dirty="0">
                <a:solidFill>
                  <a:srgbClr val="24292E"/>
                </a:solidFill>
                <a:effectLst/>
              </a:rPr>
              <a:t> 2017 SAT Scores By State</a:t>
            </a:r>
          </a:p>
          <a:p>
            <a:pPr marL="0" indent="0">
              <a:buNone/>
            </a:pPr>
            <a:r>
              <a:rPr lang="en-US" dirty="0">
                <a:solidFill>
                  <a:srgbClr val="24292E"/>
                </a:solidFill>
              </a:rPr>
              <a:t>        sat_2018.csv- 2018 SAT Scores by State</a:t>
            </a:r>
          </a:p>
          <a:p>
            <a:pPr marL="0" indent="0">
              <a:buNone/>
            </a:pPr>
            <a:r>
              <a:rPr lang="en-SG" dirty="0"/>
              <a:t>        sat_2019.csv- 2019 SAT Scores by State</a:t>
            </a:r>
            <a:endParaRPr lang="en-SG" dirty="0">
              <a:hlinkClick r:id="rId3"/>
            </a:endParaRPr>
          </a:p>
          <a:p>
            <a:pPr marL="457200" lvl="1" indent="0">
              <a:buNone/>
            </a:pPr>
            <a:endParaRPr lang="en-SG" dirty="0"/>
          </a:p>
          <a:p>
            <a:pPr marL="57150" indent="0">
              <a:buNone/>
            </a:pPr>
            <a:endParaRPr lang="en-SG" dirty="0"/>
          </a:p>
        </p:txBody>
      </p:sp>
    </p:spTree>
    <p:extLst>
      <p:ext uri="{BB962C8B-B14F-4D97-AF65-F5344CB8AC3E}">
        <p14:creationId xmlns:p14="http://schemas.microsoft.com/office/powerpoint/2010/main" val="31227301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29D3C-51B7-4C3F-B073-7267844C5E28}"/>
              </a:ext>
            </a:extLst>
          </p:cNvPr>
          <p:cNvSpPr>
            <a:spLocks noGrp="1"/>
          </p:cNvSpPr>
          <p:nvPr>
            <p:ph type="title"/>
          </p:nvPr>
        </p:nvSpPr>
        <p:spPr>
          <a:xfrm>
            <a:off x="1811875" y="366935"/>
            <a:ext cx="8911687" cy="1280890"/>
          </a:xfrm>
        </p:spPr>
        <p:txBody>
          <a:bodyPr/>
          <a:lstStyle/>
          <a:p>
            <a:r>
              <a:rPr lang="en-SG" dirty="0"/>
              <a:t>Data Cleaning</a:t>
            </a:r>
          </a:p>
        </p:txBody>
      </p:sp>
      <p:graphicFrame>
        <p:nvGraphicFramePr>
          <p:cNvPr id="5" name="Table 4">
            <a:extLst>
              <a:ext uri="{FF2B5EF4-FFF2-40B4-BE49-F238E27FC236}">
                <a16:creationId xmlns:a16="http://schemas.microsoft.com/office/drawing/2014/main" id="{91B5B40F-CD11-41F0-88E7-EBF2B4CA086C}"/>
              </a:ext>
            </a:extLst>
          </p:cNvPr>
          <p:cNvGraphicFramePr>
            <a:graphicFrameLocks noGrp="1"/>
          </p:cNvGraphicFramePr>
          <p:nvPr>
            <p:extLst>
              <p:ext uri="{D42A27DB-BD31-4B8C-83A1-F6EECF244321}">
                <p14:modId xmlns:p14="http://schemas.microsoft.com/office/powerpoint/2010/main" val="2499736160"/>
              </p:ext>
            </p:extLst>
          </p:nvPr>
        </p:nvGraphicFramePr>
        <p:xfrm>
          <a:off x="1214437" y="1471612"/>
          <a:ext cx="9577386" cy="3601119"/>
        </p:xfrm>
        <a:graphic>
          <a:graphicData uri="http://schemas.openxmlformats.org/drawingml/2006/table">
            <a:tbl>
              <a:tblPr/>
              <a:tblGrid>
                <a:gridCol w="867385">
                  <a:extLst>
                    <a:ext uri="{9D8B030D-6E8A-4147-A177-3AD203B41FA5}">
                      <a16:colId xmlns:a16="http://schemas.microsoft.com/office/drawing/2014/main" val="515624858"/>
                    </a:ext>
                  </a:extLst>
                </a:gridCol>
                <a:gridCol w="1517926">
                  <a:extLst>
                    <a:ext uri="{9D8B030D-6E8A-4147-A177-3AD203B41FA5}">
                      <a16:colId xmlns:a16="http://schemas.microsoft.com/office/drawing/2014/main" val="2417354306"/>
                    </a:ext>
                  </a:extLst>
                </a:gridCol>
                <a:gridCol w="1879337">
                  <a:extLst>
                    <a:ext uri="{9D8B030D-6E8A-4147-A177-3AD203B41FA5}">
                      <a16:colId xmlns:a16="http://schemas.microsoft.com/office/drawing/2014/main" val="822699549"/>
                    </a:ext>
                  </a:extLst>
                </a:gridCol>
                <a:gridCol w="3198486">
                  <a:extLst>
                    <a:ext uri="{9D8B030D-6E8A-4147-A177-3AD203B41FA5}">
                      <a16:colId xmlns:a16="http://schemas.microsoft.com/office/drawing/2014/main" val="343865947"/>
                    </a:ext>
                  </a:extLst>
                </a:gridCol>
                <a:gridCol w="1246867">
                  <a:extLst>
                    <a:ext uri="{9D8B030D-6E8A-4147-A177-3AD203B41FA5}">
                      <a16:colId xmlns:a16="http://schemas.microsoft.com/office/drawing/2014/main" val="2727377910"/>
                    </a:ext>
                  </a:extLst>
                </a:gridCol>
                <a:gridCol w="867385">
                  <a:extLst>
                    <a:ext uri="{9D8B030D-6E8A-4147-A177-3AD203B41FA5}">
                      <a16:colId xmlns:a16="http://schemas.microsoft.com/office/drawing/2014/main" val="4117397018"/>
                    </a:ext>
                  </a:extLst>
                </a:gridCol>
              </a:tblGrid>
              <a:tr h="191854">
                <a:tc>
                  <a:txBody>
                    <a:bodyPr/>
                    <a:lstStyle/>
                    <a:p>
                      <a:pPr algn="l" fontAlgn="b"/>
                      <a:r>
                        <a:rPr lang="en-SG" sz="1600" b="1" i="0" u="none" strike="noStrike" dirty="0">
                          <a:solidFill>
                            <a:srgbClr val="000000"/>
                          </a:solidFill>
                          <a:effectLst/>
                          <a:latin typeface="Calibri" panose="020F0502020204030204" pitchFamily="34" charset="0"/>
                        </a:rPr>
                        <a:t>Year</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SG" sz="1600" b="1" i="0" u="none" strike="noStrike" dirty="0">
                          <a:solidFill>
                            <a:srgbClr val="000000"/>
                          </a:solidFill>
                          <a:effectLst/>
                          <a:latin typeface="Calibri" panose="020F0502020204030204" pitchFamily="34" charset="0"/>
                        </a:rPr>
                        <a:t>Type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SG" sz="1600" b="1" i="0" u="none" strike="noStrike">
                          <a:solidFill>
                            <a:srgbClr val="000000"/>
                          </a:solidFill>
                          <a:effectLst/>
                          <a:latin typeface="Calibri" panose="020F0502020204030204" pitchFamily="34" charset="0"/>
                        </a:rPr>
                        <a:t>State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SG" sz="1600" b="1" i="0" u="none" strike="noStrike">
                          <a:solidFill>
                            <a:srgbClr val="000000"/>
                          </a:solidFill>
                          <a:effectLst/>
                          <a:latin typeface="Calibri" panose="020F0502020204030204" pitchFamily="34" charset="0"/>
                        </a:rPr>
                        <a:t>Description</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SG" sz="1600" b="1" i="0" u="none" strike="noStrike">
                          <a:solidFill>
                            <a:srgbClr val="000000"/>
                          </a:solidFill>
                          <a:effectLst/>
                          <a:latin typeface="Calibri" panose="020F0502020204030204" pitchFamily="34" charset="0"/>
                        </a:rPr>
                        <a:t>Error or issue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SG" sz="1600" b="1" i="0" u="none" strike="noStrike">
                          <a:solidFill>
                            <a:srgbClr val="000000"/>
                          </a:solidFill>
                          <a:effectLst/>
                          <a:latin typeface="Calibri" panose="020F0502020204030204" pitchFamily="34" charset="0"/>
                        </a:rPr>
                        <a:t>Fix</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extLst>
                  <a:ext uri="{0D108BD9-81ED-4DB2-BD59-A6C34878D82A}">
                    <a16:rowId xmlns:a16="http://schemas.microsoft.com/office/drawing/2014/main" val="2858581212"/>
                  </a:ext>
                </a:extLst>
              </a:tr>
              <a:tr h="575561">
                <a:tc>
                  <a:txBody>
                    <a:bodyPr/>
                    <a:lstStyle/>
                    <a:p>
                      <a:pPr algn="ctr" fontAlgn="b"/>
                      <a:r>
                        <a:rPr lang="en-SG" sz="1600" b="0" i="0" u="none" strike="noStrike">
                          <a:solidFill>
                            <a:srgbClr val="000000"/>
                          </a:solidFill>
                          <a:effectLst/>
                          <a:latin typeface="Calibri" panose="020F0502020204030204" pitchFamily="34" charset="0"/>
                        </a:rPr>
                        <a:t>2017</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dirty="0">
                          <a:solidFill>
                            <a:srgbClr val="000000"/>
                          </a:solidFill>
                          <a:effectLst/>
                          <a:latin typeface="Calibri" panose="020F0502020204030204" pitchFamily="34" charset="0"/>
                        </a:rPr>
                        <a:t>SAT</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dirty="0">
                          <a:solidFill>
                            <a:srgbClr val="000000"/>
                          </a:solidFill>
                          <a:effectLst/>
                          <a:latin typeface="Calibri" panose="020F0502020204030204" pitchFamily="34" charset="0"/>
                        </a:rPr>
                        <a:t>Maryland</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panose="020F0502020204030204" pitchFamily="34" charset="0"/>
                        </a:rPr>
                        <a:t>Abnormally low minimum Math score for Maryland at 52 when lowest score supposed to be 200.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a:solidFill>
                            <a:srgbClr val="000000"/>
                          </a:solidFill>
                          <a:effectLst/>
                          <a:latin typeface="Calibri" panose="020F0502020204030204" pitchFamily="34" charset="0"/>
                        </a:rPr>
                        <a:t>52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a:solidFill>
                            <a:srgbClr val="000000"/>
                          </a:solidFill>
                          <a:effectLst/>
                          <a:latin typeface="Calibri" panose="020F0502020204030204" pitchFamily="34" charset="0"/>
                        </a:rPr>
                        <a:t>524</a:t>
                      </a:r>
                      <a:endParaRPr lang="en-SG" sz="1600" b="0" i="0" u="none" strike="noStrike" dirty="0">
                        <a:solidFill>
                          <a:srgbClr val="000000"/>
                        </a:solidFill>
                        <a:effectLst/>
                        <a:latin typeface="Calibri" panose="020F0502020204030204" pitchFamily="34" charset="0"/>
                      </a:endParaRP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91126122"/>
                  </a:ext>
                </a:extLst>
              </a:tr>
              <a:tr h="383707">
                <a:tc>
                  <a:txBody>
                    <a:bodyPr/>
                    <a:lstStyle/>
                    <a:p>
                      <a:pPr algn="ctr" fontAlgn="b"/>
                      <a:r>
                        <a:rPr lang="en-SG" sz="1600" b="0" i="0" u="none" strike="noStrike">
                          <a:solidFill>
                            <a:srgbClr val="000000"/>
                          </a:solidFill>
                          <a:effectLst/>
                          <a:latin typeface="Calibri" panose="020F0502020204030204" pitchFamily="34" charset="0"/>
                        </a:rPr>
                        <a:t>2017</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a:solidFill>
                            <a:srgbClr val="000000"/>
                          </a:solidFill>
                          <a:effectLst/>
                          <a:latin typeface="Calibri" panose="020F0502020204030204" pitchFamily="34" charset="0"/>
                        </a:rPr>
                        <a:t>ACT</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a:solidFill>
                            <a:srgbClr val="000000"/>
                          </a:solidFill>
                          <a:effectLst/>
                          <a:latin typeface="Calibri" panose="020F0502020204030204" pitchFamily="34" charset="0"/>
                        </a:rPr>
                        <a:t>Maryland</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panose="020F0502020204030204" pitchFamily="34" charset="0"/>
                        </a:rPr>
                        <a:t>Abnormally low minimum Science score for Maryland at 2.3.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a:solidFill>
                            <a:srgbClr val="000000"/>
                          </a:solidFill>
                          <a:effectLst/>
                          <a:latin typeface="Calibri" panose="020F0502020204030204" pitchFamily="34" charset="0"/>
                        </a:rPr>
                        <a:t>2.3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dirty="0">
                          <a:solidFill>
                            <a:srgbClr val="000000"/>
                          </a:solidFill>
                          <a:effectLst/>
                          <a:latin typeface="Calibri" panose="020F0502020204030204" pitchFamily="34" charset="0"/>
                        </a:rPr>
                        <a:t>23.2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39035237"/>
                  </a:ext>
                </a:extLst>
              </a:tr>
              <a:tr h="191854">
                <a:tc>
                  <a:txBody>
                    <a:bodyPr/>
                    <a:lstStyle/>
                    <a:p>
                      <a:pPr algn="ctr" fontAlgn="b"/>
                      <a:r>
                        <a:rPr lang="en-SG" sz="1600" b="0" i="0" u="none" strike="noStrike">
                          <a:solidFill>
                            <a:srgbClr val="000000"/>
                          </a:solidFill>
                          <a:effectLst/>
                          <a:latin typeface="Calibri" panose="020F0502020204030204" pitchFamily="34" charset="0"/>
                        </a:rPr>
                        <a:t>2017</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a:solidFill>
                            <a:srgbClr val="000000"/>
                          </a:solidFill>
                          <a:effectLst/>
                          <a:latin typeface="Calibri" panose="020F0502020204030204" pitchFamily="34" charset="0"/>
                        </a:rPr>
                        <a:t>ACT</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a:solidFill>
                            <a:srgbClr val="000000"/>
                          </a:solidFill>
                          <a:effectLst/>
                          <a:latin typeface="Calibri" panose="020F0502020204030204" pitchFamily="34" charset="0"/>
                        </a:rPr>
                        <a:t>Wyoming</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dirty="0">
                          <a:solidFill>
                            <a:srgbClr val="000000"/>
                          </a:solidFill>
                          <a:effectLst/>
                          <a:latin typeface="Calibri" panose="020F0502020204030204" pitchFamily="34" charset="0"/>
                        </a:rPr>
                        <a:t>Typo error in Wyoming 20.2x</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a:solidFill>
                            <a:srgbClr val="000000"/>
                          </a:solidFill>
                          <a:effectLst/>
                          <a:latin typeface="Calibri" panose="020F0502020204030204" pitchFamily="34" charset="0"/>
                        </a:rPr>
                        <a:t>20.2x</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dirty="0">
                          <a:solidFill>
                            <a:srgbClr val="000000"/>
                          </a:solidFill>
                          <a:effectLst/>
                          <a:latin typeface="Calibri" panose="020F0502020204030204" pitchFamily="34" charset="0"/>
                        </a:rPr>
                        <a:t>20.2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41825958"/>
                  </a:ext>
                </a:extLst>
              </a:tr>
              <a:tr h="191854">
                <a:tc>
                  <a:txBody>
                    <a:bodyPr/>
                    <a:lstStyle/>
                    <a:p>
                      <a:pPr algn="ctr" fontAlgn="b"/>
                      <a:r>
                        <a:rPr lang="en-SG" sz="1600" b="0" i="0" u="none" strike="noStrike">
                          <a:solidFill>
                            <a:srgbClr val="000000"/>
                          </a:solidFill>
                          <a:effectLst/>
                          <a:latin typeface="Calibri" panose="020F0502020204030204" pitchFamily="34" charset="0"/>
                        </a:rPr>
                        <a:t>2018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dirty="0">
                          <a:solidFill>
                            <a:srgbClr val="000000"/>
                          </a:solidFill>
                          <a:effectLst/>
                          <a:latin typeface="Calibri" panose="020F0502020204030204" pitchFamily="34" charset="0"/>
                        </a:rPr>
                        <a:t>ACT</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a:solidFill>
                            <a:srgbClr val="000000"/>
                          </a:solidFill>
                          <a:effectLst/>
                          <a:latin typeface="Calibri" panose="020F0502020204030204" pitchFamily="34" charset="0"/>
                        </a:rPr>
                        <a:t>Maine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dirty="0">
                          <a:solidFill>
                            <a:srgbClr val="000000"/>
                          </a:solidFill>
                          <a:effectLst/>
                          <a:latin typeface="Calibri" panose="020F0502020204030204" pitchFamily="34" charset="0"/>
                        </a:rPr>
                        <a:t>Repeated row</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dirty="0">
                          <a:solidFill>
                            <a:srgbClr val="000000"/>
                          </a:solidFill>
                          <a:effectLst/>
                          <a:latin typeface="Calibri" panose="020F0502020204030204" pitchFamily="34" charset="0"/>
                        </a:rPr>
                        <a:t>Repeated row</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a:solidFill>
                            <a:srgbClr val="000000"/>
                          </a:solidFill>
                          <a:effectLst/>
                          <a:latin typeface="Calibri" panose="020F0502020204030204" pitchFamily="34" charset="0"/>
                        </a:rPr>
                        <a:t>Drop row</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97196637"/>
                  </a:ext>
                </a:extLst>
              </a:tr>
              <a:tr h="191854">
                <a:tc>
                  <a:txBody>
                    <a:bodyPr/>
                    <a:lstStyle/>
                    <a:p>
                      <a:pPr algn="ctr" fontAlgn="b"/>
                      <a:r>
                        <a:rPr lang="en-SG" sz="1600" b="0" i="0" u="none" strike="noStrike" dirty="0">
                          <a:solidFill>
                            <a:srgbClr val="000000"/>
                          </a:solidFill>
                          <a:effectLst/>
                          <a:latin typeface="Calibri" panose="020F0502020204030204" pitchFamily="34" charset="0"/>
                        </a:rPr>
                        <a:t>2018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dirty="0">
                          <a:solidFill>
                            <a:srgbClr val="000000"/>
                          </a:solidFill>
                          <a:effectLst/>
                          <a:latin typeface="Calibri" panose="020F0502020204030204" pitchFamily="34" charset="0"/>
                        </a:rPr>
                        <a:t>ACT</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dirty="0">
                          <a:solidFill>
                            <a:srgbClr val="000000"/>
                          </a:solidFill>
                          <a:effectLst/>
                          <a:latin typeface="Calibri" panose="020F0502020204030204" pitchFamily="34" charset="0"/>
                        </a:rPr>
                        <a:t>District of </a:t>
                      </a:r>
                      <a:r>
                        <a:rPr lang="en-SG" sz="1600" b="0" i="0" u="none" strike="noStrike" dirty="0" err="1">
                          <a:solidFill>
                            <a:srgbClr val="000000"/>
                          </a:solidFill>
                          <a:effectLst/>
                          <a:latin typeface="Calibri" panose="020F0502020204030204" pitchFamily="34" charset="0"/>
                        </a:rPr>
                        <a:t>columbia</a:t>
                      </a:r>
                      <a:endParaRPr lang="en-SG" sz="1600" b="0" i="0" u="none" strike="noStrike" dirty="0">
                        <a:solidFill>
                          <a:srgbClr val="000000"/>
                        </a:solidFill>
                        <a:effectLst/>
                        <a:latin typeface="Calibri" panose="020F0502020204030204" pitchFamily="34" charset="0"/>
                      </a:endParaRP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panose="020F0502020204030204" pitchFamily="34" charset="0"/>
                        </a:rPr>
                        <a:t>The row data  “</a:t>
                      </a:r>
                      <a:r>
                        <a:rPr lang="en-US" sz="1600" b="0" i="0" u="none" strike="noStrike" dirty="0" err="1">
                          <a:solidFill>
                            <a:srgbClr val="000000"/>
                          </a:solidFill>
                          <a:effectLst/>
                          <a:latin typeface="Calibri" panose="020F0502020204030204" pitchFamily="34" charset="0"/>
                        </a:rPr>
                        <a:t>columbia</a:t>
                      </a:r>
                      <a:r>
                        <a:rPr lang="en-US" sz="1600" b="0" i="0" u="none" strike="noStrike" dirty="0">
                          <a:solidFill>
                            <a:srgbClr val="000000"/>
                          </a:solidFill>
                          <a:effectLst/>
                          <a:latin typeface="Calibri" panose="020F0502020204030204" pitchFamily="34" charset="0"/>
                        </a:rPr>
                        <a:t>” on the state is in lowercase ,different from 2017 and 2019</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dirty="0" err="1">
                          <a:solidFill>
                            <a:srgbClr val="000000"/>
                          </a:solidFill>
                          <a:effectLst/>
                          <a:latin typeface="Calibri" panose="020F0502020204030204" pitchFamily="34" charset="0"/>
                        </a:rPr>
                        <a:t>columbia</a:t>
                      </a:r>
                      <a:endParaRPr lang="en-SG" sz="1600" b="0" i="0" u="none" strike="noStrike" dirty="0">
                        <a:solidFill>
                          <a:srgbClr val="000000"/>
                        </a:solidFill>
                        <a:effectLst/>
                        <a:latin typeface="Calibri" panose="020F0502020204030204" pitchFamily="34" charset="0"/>
                      </a:endParaRP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dirty="0">
                          <a:solidFill>
                            <a:srgbClr val="000000"/>
                          </a:solidFill>
                          <a:effectLst/>
                          <a:latin typeface="Calibri" panose="020F0502020204030204" pitchFamily="34" charset="0"/>
                        </a:rPr>
                        <a:t>Columbia</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03166045"/>
                  </a:ext>
                </a:extLst>
              </a:tr>
              <a:tr h="191854">
                <a:tc>
                  <a:txBody>
                    <a:bodyPr/>
                    <a:lstStyle/>
                    <a:p>
                      <a:pPr algn="ctr" fontAlgn="b"/>
                      <a:r>
                        <a:rPr lang="en-SG" sz="1600" b="0" i="0" u="none" strike="noStrike">
                          <a:solidFill>
                            <a:srgbClr val="000000"/>
                          </a:solidFill>
                          <a:effectLst/>
                          <a:latin typeface="Calibri" panose="020F0502020204030204" pitchFamily="34" charset="0"/>
                        </a:rPr>
                        <a:t>All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dirty="0">
                          <a:solidFill>
                            <a:srgbClr val="000000"/>
                          </a:solidFill>
                          <a:effectLst/>
                          <a:latin typeface="Calibri" panose="020F0502020204030204" pitchFamily="34" charset="0"/>
                        </a:rPr>
                        <a:t>All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a:solidFill>
                            <a:srgbClr val="000000"/>
                          </a:solidFill>
                          <a:effectLst/>
                          <a:latin typeface="Calibri" panose="020F0502020204030204" pitchFamily="34" charset="0"/>
                        </a:rPr>
                        <a:t>Participation column</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panose="020F0502020204030204" pitchFamily="34" charset="0"/>
                        </a:rPr>
                        <a:t>String due to % at the end</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a:solidFill>
                            <a:srgbClr val="000000"/>
                          </a:solidFill>
                          <a:effectLst/>
                          <a:latin typeface="Calibri" panose="020F0502020204030204" pitchFamily="34" charset="0"/>
                        </a:rPr>
                        <a:t>String</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dirty="0">
                          <a:solidFill>
                            <a:srgbClr val="000000"/>
                          </a:solidFill>
                          <a:effectLst/>
                          <a:latin typeface="Calibri" panose="020F0502020204030204" pitchFamily="34" charset="0"/>
                        </a:rPr>
                        <a:t>To float</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00831102"/>
                  </a:ext>
                </a:extLst>
              </a:tr>
              <a:tr h="380399">
                <a:tc>
                  <a:txBody>
                    <a:bodyPr/>
                    <a:lstStyle/>
                    <a:p>
                      <a:pPr algn="ctr" fontAlgn="b"/>
                      <a:r>
                        <a:rPr lang="en-SG" sz="1600" b="0" i="0" u="none" strike="noStrike">
                          <a:solidFill>
                            <a:srgbClr val="000000"/>
                          </a:solidFill>
                          <a:effectLst/>
                          <a:latin typeface="Calibri" panose="020F0502020204030204" pitchFamily="34" charset="0"/>
                        </a:rPr>
                        <a:t>All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dirty="0">
                          <a:solidFill>
                            <a:srgbClr val="000000"/>
                          </a:solidFill>
                          <a:effectLst/>
                          <a:latin typeface="Calibri" panose="020F0502020204030204" pitchFamily="34" charset="0"/>
                        </a:rPr>
                        <a:t>All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a:solidFill>
                            <a:srgbClr val="000000"/>
                          </a:solidFill>
                          <a:effectLst/>
                          <a:latin typeface="Calibri" panose="020F0502020204030204" pitchFamily="34" charset="0"/>
                        </a:rPr>
                        <a:t>All column headers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3">
                  <a:txBody>
                    <a:bodyPr/>
                    <a:lstStyle/>
                    <a:p>
                      <a:pPr algn="ctr" fontAlgn="b"/>
                      <a:r>
                        <a:rPr lang="en-US" sz="1600" b="0" i="0" u="none" strike="noStrike" dirty="0">
                          <a:solidFill>
                            <a:srgbClr val="000000"/>
                          </a:solidFill>
                          <a:effectLst/>
                          <a:latin typeface="Calibri" panose="020F0502020204030204" pitchFamily="34" charset="0"/>
                        </a:rPr>
                        <a:t>Rename columns to consistent </a:t>
                      </a:r>
                      <a:r>
                        <a:rPr lang="en-US" sz="1600" b="0" i="0" u="none" strike="noStrike" dirty="0" err="1">
                          <a:solidFill>
                            <a:srgbClr val="000000"/>
                          </a:solidFill>
                          <a:effectLst/>
                          <a:latin typeface="Calibri" panose="020F0502020204030204" pitchFamily="34" charset="0"/>
                        </a:rPr>
                        <a:t>nomencalture</a:t>
                      </a:r>
                      <a:r>
                        <a:rPr lang="en-US" sz="1600" b="0" i="0" u="none" strike="noStrike" dirty="0">
                          <a:solidFill>
                            <a:srgbClr val="000000"/>
                          </a:solidFill>
                          <a:effectLst/>
                          <a:latin typeface="Calibri" panose="020F0502020204030204" pitchFamily="34" charset="0"/>
                        </a:rPr>
                        <a:t> and lower cases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SG"/>
                    </a:p>
                  </a:txBody>
                  <a:tcPr/>
                </a:tc>
                <a:tc hMerge="1">
                  <a:txBody>
                    <a:bodyPr/>
                    <a:lstStyle/>
                    <a:p>
                      <a:endParaRPr lang="en-SG"/>
                    </a:p>
                  </a:txBody>
                  <a:tcPr/>
                </a:tc>
                <a:extLst>
                  <a:ext uri="{0D108BD9-81ED-4DB2-BD59-A6C34878D82A}">
                    <a16:rowId xmlns:a16="http://schemas.microsoft.com/office/drawing/2014/main" val="193350554"/>
                  </a:ext>
                </a:extLst>
              </a:tr>
              <a:tr h="191854">
                <a:tc>
                  <a:txBody>
                    <a:bodyPr/>
                    <a:lstStyle/>
                    <a:p>
                      <a:pPr algn="l" fontAlgn="b"/>
                      <a:r>
                        <a:rPr lang="en-SG" sz="1600" b="0" i="0" u="none" strike="noStrike" dirty="0">
                          <a:solidFill>
                            <a:srgbClr val="000000"/>
                          </a:solidFill>
                          <a:effectLst/>
                          <a:latin typeface="Calibri" panose="020F0502020204030204" pitchFamily="34" charset="0"/>
                        </a:rPr>
                        <a:t>       All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dirty="0">
                          <a:solidFill>
                            <a:srgbClr val="000000"/>
                          </a:solidFill>
                          <a:effectLst/>
                          <a:latin typeface="Calibri" panose="020F0502020204030204" pitchFamily="34" charset="0"/>
                        </a:rPr>
                        <a:t>All </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600" b="0" i="0" u="none" strike="noStrike">
                          <a:solidFill>
                            <a:srgbClr val="000000"/>
                          </a:solidFill>
                          <a:effectLst/>
                          <a:latin typeface="Calibri" panose="020F0502020204030204" pitchFamily="34" charset="0"/>
                        </a:rPr>
                        <a:t>All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3">
                  <a:txBody>
                    <a:bodyPr/>
                    <a:lstStyle/>
                    <a:p>
                      <a:pPr algn="ctr" fontAlgn="b"/>
                      <a:r>
                        <a:rPr lang="en-SG" sz="1600" b="0" i="0" u="none" strike="noStrike" dirty="0">
                          <a:solidFill>
                            <a:srgbClr val="000000"/>
                          </a:solidFill>
                          <a:effectLst/>
                          <a:latin typeface="Calibri" panose="020F0502020204030204" pitchFamily="34" charset="0"/>
                        </a:rPr>
                        <a:t>Merge into a single </a:t>
                      </a:r>
                      <a:r>
                        <a:rPr lang="en-SG" sz="1600" b="0" i="0" u="none" strike="noStrike" dirty="0" err="1">
                          <a:solidFill>
                            <a:srgbClr val="000000"/>
                          </a:solidFill>
                          <a:effectLst/>
                          <a:latin typeface="Calibri" panose="020F0502020204030204" pitchFamily="34" charset="0"/>
                        </a:rPr>
                        <a:t>dataframe</a:t>
                      </a:r>
                      <a:endParaRPr lang="en-SG" sz="1600" b="0" i="0" u="none" strike="noStrike" dirty="0">
                        <a:solidFill>
                          <a:srgbClr val="000000"/>
                        </a:solidFill>
                        <a:effectLst/>
                        <a:latin typeface="Calibri" panose="020F0502020204030204" pitchFamily="34" charset="0"/>
                      </a:endParaRP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SG"/>
                    </a:p>
                  </a:txBody>
                  <a:tcPr/>
                </a:tc>
                <a:tc hMerge="1">
                  <a:txBody>
                    <a:bodyPr/>
                    <a:lstStyle/>
                    <a:p>
                      <a:endParaRPr lang="en-SG"/>
                    </a:p>
                  </a:txBody>
                  <a:tcPr/>
                </a:tc>
                <a:extLst>
                  <a:ext uri="{0D108BD9-81ED-4DB2-BD59-A6C34878D82A}">
                    <a16:rowId xmlns:a16="http://schemas.microsoft.com/office/drawing/2014/main" val="465624792"/>
                  </a:ext>
                </a:extLst>
              </a:tr>
            </a:tbl>
          </a:graphicData>
        </a:graphic>
      </p:graphicFrame>
    </p:spTree>
    <p:extLst>
      <p:ext uri="{BB962C8B-B14F-4D97-AF65-F5344CB8AC3E}">
        <p14:creationId xmlns:p14="http://schemas.microsoft.com/office/powerpoint/2010/main" val="24190607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29D3C-51B7-4C3F-B073-7267844C5E28}"/>
              </a:ext>
            </a:extLst>
          </p:cNvPr>
          <p:cNvSpPr>
            <a:spLocks noGrp="1"/>
          </p:cNvSpPr>
          <p:nvPr>
            <p:ph type="title"/>
          </p:nvPr>
        </p:nvSpPr>
        <p:spPr>
          <a:xfrm>
            <a:off x="1468438" y="147860"/>
            <a:ext cx="8911687" cy="1280890"/>
          </a:xfrm>
        </p:spPr>
        <p:txBody>
          <a:bodyPr/>
          <a:lstStyle/>
          <a:p>
            <a:r>
              <a:rPr lang="en-SG" dirty="0"/>
              <a:t>Exploratory Data Analysis</a:t>
            </a:r>
          </a:p>
        </p:txBody>
      </p:sp>
      <p:sp>
        <p:nvSpPr>
          <p:cNvPr id="3" name="TextBox 2">
            <a:extLst>
              <a:ext uri="{FF2B5EF4-FFF2-40B4-BE49-F238E27FC236}">
                <a16:creationId xmlns:a16="http://schemas.microsoft.com/office/drawing/2014/main" id="{032ADE14-3445-4E61-BE17-B27BB1A3B62A}"/>
              </a:ext>
            </a:extLst>
          </p:cNvPr>
          <p:cNvSpPr txBox="1"/>
          <p:nvPr/>
        </p:nvSpPr>
        <p:spPr>
          <a:xfrm>
            <a:off x="970780" y="1428750"/>
            <a:ext cx="9409345" cy="4555093"/>
          </a:xfrm>
          <a:prstGeom prst="rect">
            <a:avLst/>
          </a:prstGeom>
          <a:noFill/>
        </p:spPr>
        <p:txBody>
          <a:bodyPr wrap="square" rtlCol="0">
            <a:spAutoFit/>
          </a:bodyPr>
          <a:lstStyle/>
          <a:p>
            <a:pPr algn="l"/>
            <a:r>
              <a:rPr lang="en-US" sz="2000" b="1" i="0" dirty="0">
                <a:solidFill>
                  <a:srgbClr val="000000"/>
                </a:solidFill>
                <a:effectLst/>
                <a:latin typeface="Helvetica Neue"/>
              </a:rPr>
              <a:t>Summary on ACT participation rate from Year 2017 to 2019</a:t>
            </a:r>
          </a:p>
          <a:p>
            <a:pPr algn="l"/>
            <a:endParaRPr lang="en-US" dirty="0">
              <a:solidFill>
                <a:srgbClr val="000000"/>
              </a:solidFill>
              <a:latin typeface="Helvetica Neue"/>
            </a:endParaRPr>
          </a:p>
          <a:p>
            <a:pPr algn="l"/>
            <a:r>
              <a:rPr lang="en-US" b="0" i="0" dirty="0">
                <a:solidFill>
                  <a:srgbClr val="000000"/>
                </a:solidFill>
                <a:effectLst/>
                <a:latin typeface="Helvetica Neue"/>
              </a:rPr>
              <a:t>States with lowest ACT participation rate</a:t>
            </a:r>
          </a:p>
          <a:p>
            <a:pPr marL="742950" lvl="1" indent="-285750" algn="l">
              <a:buFont typeface="Arial" panose="020B0604020202020204" pitchFamily="34" charset="0"/>
              <a:buChar char="•"/>
            </a:pPr>
            <a:r>
              <a:rPr lang="en-US" b="0" i="0" dirty="0">
                <a:solidFill>
                  <a:srgbClr val="000000"/>
                </a:solidFill>
                <a:effectLst/>
                <a:latin typeface="Helvetica Neue"/>
              </a:rPr>
              <a:t>Utah has the lowest ACT participation rate in 2017</a:t>
            </a:r>
          </a:p>
          <a:p>
            <a:pPr marL="742950" lvl="1" indent="-285750" algn="l">
              <a:buFont typeface="Arial" panose="020B0604020202020204" pitchFamily="34" charset="0"/>
              <a:buChar char="•"/>
            </a:pPr>
            <a:r>
              <a:rPr lang="en-US" b="0" i="0" dirty="0">
                <a:solidFill>
                  <a:srgbClr val="000000"/>
                </a:solidFill>
                <a:effectLst/>
                <a:latin typeface="Helvetica Neue"/>
              </a:rPr>
              <a:t>Maine has the lowest ACT participation rate in 2018</a:t>
            </a:r>
          </a:p>
          <a:p>
            <a:pPr marL="742950" lvl="1" indent="-285750" algn="l">
              <a:buFont typeface="Arial" panose="020B0604020202020204" pitchFamily="34" charset="0"/>
              <a:buChar char="•"/>
            </a:pPr>
            <a:r>
              <a:rPr lang="en-US" b="0" i="0" dirty="0">
                <a:solidFill>
                  <a:srgbClr val="000000"/>
                </a:solidFill>
                <a:effectLst/>
                <a:latin typeface="Helvetica Neue"/>
              </a:rPr>
              <a:t>Maine has the lowest ACT participation rate in 2019</a:t>
            </a:r>
          </a:p>
          <a:p>
            <a:pPr algn="l"/>
            <a:endParaRPr lang="en-US" b="0" i="0" dirty="0">
              <a:solidFill>
                <a:srgbClr val="000000"/>
              </a:solidFill>
              <a:effectLst/>
              <a:latin typeface="Helvetica Neue"/>
            </a:endParaRPr>
          </a:p>
          <a:p>
            <a:pPr algn="l"/>
            <a:r>
              <a:rPr lang="en-US" b="0" i="0" dirty="0">
                <a:solidFill>
                  <a:srgbClr val="000000"/>
                </a:solidFill>
                <a:effectLst/>
                <a:latin typeface="Helvetica Neue"/>
              </a:rPr>
              <a:t>States with highest ACT participation rate</a:t>
            </a:r>
          </a:p>
          <a:p>
            <a:pPr marL="742950" lvl="1" indent="-285750" algn="l">
              <a:buFont typeface="Arial" panose="020B0604020202020204" pitchFamily="34" charset="0"/>
              <a:buChar char="•"/>
            </a:pPr>
            <a:r>
              <a:rPr lang="en-US" b="0" i="0" dirty="0">
                <a:solidFill>
                  <a:srgbClr val="000000"/>
                </a:solidFill>
                <a:effectLst/>
                <a:latin typeface="Helvetica Neue"/>
              </a:rPr>
              <a:t>Michigan, District of Columbia, Delaware, Connecticut has the highest ACT participation rate in 2017</a:t>
            </a:r>
          </a:p>
          <a:p>
            <a:pPr marL="742950" lvl="1" indent="-285750" algn="l">
              <a:buFont typeface="Arial" panose="020B0604020202020204" pitchFamily="34" charset="0"/>
              <a:buChar char="•"/>
            </a:pPr>
            <a:r>
              <a:rPr lang="en-US" b="0" i="0" dirty="0">
                <a:solidFill>
                  <a:srgbClr val="000000"/>
                </a:solidFill>
                <a:effectLst/>
                <a:latin typeface="Helvetica Neue"/>
              </a:rPr>
              <a:t>Louisiana, Kentucky, Arkansas, Oklahoma, Wyoming has the highest ACT participation rate in 2018</a:t>
            </a:r>
          </a:p>
          <a:p>
            <a:pPr marL="742950" lvl="1" indent="-285750" algn="l">
              <a:buFont typeface="Arial" panose="020B0604020202020204" pitchFamily="34" charset="0"/>
              <a:buChar char="•"/>
            </a:pPr>
            <a:r>
              <a:rPr lang="en-US" b="0" i="0" dirty="0">
                <a:solidFill>
                  <a:srgbClr val="000000"/>
                </a:solidFill>
                <a:effectLst/>
                <a:latin typeface="Helvetica Neue"/>
              </a:rPr>
              <a:t>Nevada, North Carolina, Oklahoma, Tennessee, Alabama has the highest ACT participation rate in 2019</a:t>
            </a:r>
          </a:p>
          <a:p>
            <a:pPr marL="285750" indent="-285750" algn="l">
              <a:buFont typeface="Arial" panose="020B0604020202020204" pitchFamily="34" charset="0"/>
              <a:buChar char="•"/>
            </a:pPr>
            <a:endParaRPr lang="en-US" dirty="0">
              <a:solidFill>
                <a:srgbClr val="000000"/>
              </a:solidFill>
              <a:latin typeface="Helvetica Neue"/>
            </a:endParaRPr>
          </a:p>
          <a:p>
            <a:endParaRPr lang="en-SG" dirty="0"/>
          </a:p>
        </p:txBody>
      </p:sp>
    </p:spTree>
    <p:extLst>
      <p:ext uri="{BB962C8B-B14F-4D97-AF65-F5344CB8AC3E}">
        <p14:creationId xmlns:p14="http://schemas.microsoft.com/office/powerpoint/2010/main" val="21930749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29D3C-51B7-4C3F-B073-7267844C5E28}"/>
              </a:ext>
            </a:extLst>
          </p:cNvPr>
          <p:cNvSpPr>
            <a:spLocks noGrp="1"/>
          </p:cNvSpPr>
          <p:nvPr>
            <p:ph type="title"/>
          </p:nvPr>
        </p:nvSpPr>
        <p:spPr>
          <a:xfrm>
            <a:off x="1468438" y="147860"/>
            <a:ext cx="8911687" cy="1280890"/>
          </a:xfrm>
        </p:spPr>
        <p:txBody>
          <a:bodyPr/>
          <a:lstStyle/>
          <a:p>
            <a:r>
              <a:rPr lang="en-SG" dirty="0"/>
              <a:t>Exploratory Data Analysis</a:t>
            </a:r>
          </a:p>
        </p:txBody>
      </p:sp>
      <p:sp>
        <p:nvSpPr>
          <p:cNvPr id="3" name="TextBox 2">
            <a:extLst>
              <a:ext uri="{FF2B5EF4-FFF2-40B4-BE49-F238E27FC236}">
                <a16:creationId xmlns:a16="http://schemas.microsoft.com/office/drawing/2014/main" id="{032ADE14-3445-4E61-BE17-B27BB1A3B62A}"/>
              </a:ext>
            </a:extLst>
          </p:cNvPr>
          <p:cNvSpPr txBox="1"/>
          <p:nvPr/>
        </p:nvSpPr>
        <p:spPr>
          <a:xfrm>
            <a:off x="970780" y="1428750"/>
            <a:ext cx="9409345" cy="3724096"/>
          </a:xfrm>
          <a:prstGeom prst="rect">
            <a:avLst/>
          </a:prstGeom>
          <a:noFill/>
        </p:spPr>
        <p:txBody>
          <a:bodyPr wrap="square" rtlCol="0">
            <a:spAutoFit/>
          </a:bodyPr>
          <a:lstStyle/>
          <a:p>
            <a:pPr algn="l"/>
            <a:r>
              <a:rPr lang="en-US" sz="2000" b="1" i="0" dirty="0">
                <a:solidFill>
                  <a:srgbClr val="000000"/>
                </a:solidFill>
                <a:effectLst/>
                <a:latin typeface="Helvetica Neue"/>
              </a:rPr>
              <a:t>Summary on ACT scores from Year 2017 to 2019</a:t>
            </a:r>
          </a:p>
          <a:p>
            <a:pPr algn="l"/>
            <a:endParaRPr lang="en-US" dirty="0">
              <a:solidFill>
                <a:srgbClr val="000000"/>
              </a:solidFill>
              <a:latin typeface="Helvetica Neue"/>
            </a:endParaRPr>
          </a:p>
          <a:p>
            <a:pPr algn="l"/>
            <a:r>
              <a:rPr lang="en-US" b="0" i="0" dirty="0">
                <a:solidFill>
                  <a:srgbClr val="000000"/>
                </a:solidFill>
                <a:effectLst/>
                <a:latin typeface="Helvetica Neue"/>
              </a:rPr>
              <a:t>States with lowest ACT scores</a:t>
            </a:r>
          </a:p>
          <a:p>
            <a:pPr marL="742950" lvl="1" indent="-285750" algn="l">
              <a:buFont typeface="Arial" panose="020B0604020202020204" pitchFamily="34" charset="0"/>
              <a:buChar char="•"/>
            </a:pPr>
            <a:r>
              <a:rPr lang="en-US" b="0" i="0" dirty="0">
                <a:solidFill>
                  <a:srgbClr val="000000"/>
                </a:solidFill>
                <a:effectLst/>
                <a:latin typeface="Helvetica Neue"/>
              </a:rPr>
              <a:t>Nevada has the lowest ACT scores in 2017</a:t>
            </a:r>
          </a:p>
          <a:p>
            <a:pPr marL="742950" lvl="1" indent="-285750" algn="l">
              <a:buFont typeface="Arial" panose="020B0604020202020204" pitchFamily="34" charset="0"/>
              <a:buChar char="•"/>
            </a:pPr>
            <a:r>
              <a:rPr lang="en-US" b="0" i="0" dirty="0">
                <a:solidFill>
                  <a:srgbClr val="000000"/>
                </a:solidFill>
                <a:effectLst/>
                <a:latin typeface="Helvetica Neue"/>
              </a:rPr>
              <a:t>Nevada has the lowest ACT scores in 2018</a:t>
            </a:r>
          </a:p>
          <a:p>
            <a:pPr marL="742950" lvl="1" indent="-285750" algn="l">
              <a:buFont typeface="Arial" panose="020B0604020202020204" pitchFamily="34" charset="0"/>
              <a:buChar char="•"/>
            </a:pPr>
            <a:r>
              <a:rPr lang="en-US" b="0" i="0" dirty="0">
                <a:solidFill>
                  <a:srgbClr val="000000"/>
                </a:solidFill>
                <a:effectLst/>
                <a:latin typeface="Helvetica Neue"/>
              </a:rPr>
              <a:t>Nevada has the lowest ACT scores in 2019</a:t>
            </a:r>
          </a:p>
          <a:p>
            <a:pPr algn="l"/>
            <a:endParaRPr lang="en-US" b="0" i="0" dirty="0">
              <a:solidFill>
                <a:srgbClr val="000000"/>
              </a:solidFill>
              <a:effectLst/>
              <a:latin typeface="Helvetica Neue"/>
            </a:endParaRPr>
          </a:p>
          <a:p>
            <a:pPr algn="l"/>
            <a:r>
              <a:rPr lang="en-US" b="0" i="0" dirty="0">
                <a:solidFill>
                  <a:srgbClr val="000000"/>
                </a:solidFill>
                <a:effectLst/>
                <a:latin typeface="Helvetica Neue"/>
              </a:rPr>
              <a:t>States with highest ACT scores</a:t>
            </a:r>
          </a:p>
          <a:p>
            <a:pPr marL="742950" lvl="1" indent="-285750" algn="l">
              <a:buFont typeface="Arial" panose="020B0604020202020204" pitchFamily="34" charset="0"/>
              <a:buChar char="•"/>
            </a:pPr>
            <a:r>
              <a:rPr lang="en-US" b="0" i="0" dirty="0">
                <a:solidFill>
                  <a:srgbClr val="000000"/>
                </a:solidFill>
                <a:effectLst/>
                <a:latin typeface="Helvetica Neue"/>
              </a:rPr>
              <a:t>New Hampshire has the highest ACT scores in 2017</a:t>
            </a:r>
          </a:p>
          <a:p>
            <a:pPr marL="742950" lvl="1" indent="-285750" algn="l">
              <a:buFont typeface="Arial" panose="020B0604020202020204" pitchFamily="34" charset="0"/>
              <a:buChar char="•"/>
            </a:pPr>
            <a:r>
              <a:rPr lang="en-US" b="0" i="0" dirty="0">
                <a:solidFill>
                  <a:srgbClr val="000000"/>
                </a:solidFill>
                <a:effectLst/>
                <a:latin typeface="Helvetica Neue"/>
              </a:rPr>
              <a:t>Connecticut has the highest ACT scores in 2018</a:t>
            </a:r>
          </a:p>
          <a:p>
            <a:pPr marL="742950" lvl="1" indent="-285750" algn="l">
              <a:buFont typeface="Arial" panose="020B0604020202020204" pitchFamily="34" charset="0"/>
              <a:buChar char="•"/>
            </a:pPr>
            <a:r>
              <a:rPr lang="en-US" b="0" i="0" dirty="0">
                <a:solidFill>
                  <a:srgbClr val="000000"/>
                </a:solidFill>
                <a:effectLst/>
                <a:latin typeface="Helvetica Neue"/>
              </a:rPr>
              <a:t>Connecticut, Massachusetts has the highest ACT scores in 2019</a:t>
            </a:r>
          </a:p>
          <a:p>
            <a:pPr marL="285750" indent="-285750" algn="l">
              <a:buFont typeface="Arial" panose="020B0604020202020204" pitchFamily="34" charset="0"/>
              <a:buChar char="•"/>
            </a:pPr>
            <a:endParaRPr lang="en-US" dirty="0">
              <a:solidFill>
                <a:srgbClr val="000000"/>
              </a:solidFill>
              <a:latin typeface="Helvetica Neue"/>
            </a:endParaRPr>
          </a:p>
          <a:p>
            <a:endParaRPr lang="en-SG" dirty="0"/>
          </a:p>
        </p:txBody>
      </p:sp>
    </p:spTree>
    <p:extLst>
      <p:ext uri="{BB962C8B-B14F-4D97-AF65-F5344CB8AC3E}">
        <p14:creationId xmlns:p14="http://schemas.microsoft.com/office/powerpoint/2010/main" val="14797692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29D3C-51B7-4C3F-B073-7267844C5E28}"/>
              </a:ext>
            </a:extLst>
          </p:cNvPr>
          <p:cNvSpPr>
            <a:spLocks noGrp="1"/>
          </p:cNvSpPr>
          <p:nvPr>
            <p:ph type="title"/>
          </p:nvPr>
        </p:nvSpPr>
        <p:spPr>
          <a:xfrm>
            <a:off x="1468438" y="147860"/>
            <a:ext cx="8911687" cy="1280890"/>
          </a:xfrm>
        </p:spPr>
        <p:txBody>
          <a:bodyPr/>
          <a:lstStyle/>
          <a:p>
            <a:r>
              <a:rPr lang="en-SG" dirty="0"/>
              <a:t>Exploratory Data Analysis</a:t>
            </a:r>
          </a:p>
        </p:txBody>
      </p:sp>
      <p:sp>
        <p:nvSpPr>
          <p:cNvPr id="3" name="TextBox 2">
            <a:extLst>
              <a:ext uri="{FF2B5EF4-FFF2-40B4-BE49-F238E27FC236}">
                <a16:creationId xmlns:a16="http://schemas.microsoft.com/office/drawing/2014/main" id="{032ADE14-3445-4E61-BE17-B27BB1A3B62A}"/>
              </a:ext>
            </a:extLst>
          </p:cNvPr>
          <p:cNvSpPr txBox="1"/>
          <p:nvPr/>
        </p:nvSpPr>
        <p:spPr>
          <a:xfrm>
            <a:off x="970780" y="1428750"/>
            <a:ext cx="9409345" cy="5109091"/>
          </a:xfrm>
          <a:prstGeom prst="rect">
            <a:avLst/>
          </a:prstGeom>
          <a:noFill/>
        </p:spPr>
        <p:txBody>
          <a:bodyPr wrap="square" rtlCol="0">
            <a:spAutoFit/>
          </a:bodyPr>
          <a:lstStyle/>
          <a:p>
            <a:pPr algn="l"/>
            <a:r>
              <a:rPr lang="en-US" sz="2000" b="1" i="0" dirty="0">
                <a:solidFill>
                  <a:srgbClr val="000000"/>
                </a:solidFill>
                <a:effectLst/>
                <a:latin typeface="Helvetica Neue"/>
              </a:rPr>
              <a:t>Summary on SAT participation rate from Year 2017 to 2019</a:t>
            </a:r>
          </a:p>
          <a:p>
            <a:pPr algn="l"/>
            <a:endParaRPr lang="en-US" dirty="0">
              <a:solidFill>
                <a:srgbClr val="000000"/>
              </a:solidFill>
              <a:latin typeface="Helvetica Neue"/>
            </a:endParaRPr>
          </a:p>
          <a:p>
            <a:pPr algn="l"/>
            <a:r>
              <a:rPr lang="en-US" b="0" i="0" dirty="0">
                <a:solidFill>
                  <a:srgbClr val="000000"/>
                </a:solidFill>
                <a:effectLst/>
                <a:latin typeface="Helvetica Neue"/>
              </a:rPr>
              <a:t>States with lowest SAT participation rate</a:t>
            </a:r>
          </a:p>
          <a:p>
            <a:pPr marL="742950" lvl="1" indent="-285750" algn="l">
              <a:buFont typeface="Arial" panose="020B0604020202020204" pitchFamily="34" charset="0"/>
              <a:buChar char="•"/>
            </a:pPr>
            <a:r>
              <a:rPr lang="en-US" b="0" i="0" dirty="0">
                <a:solidFill>
                  <a:srgbClr val="000000"/>
                </a:solidFill>
                <a:effectLst/>
                <a:latin typeface="Helvetica Neue"/>
              </a:rPr>
              <a:t>North Dakota, Mississippi and Iowa has the lowest SAT participation rate in 2017</a:t>
            </a:r>
          </a:p>
          <a:p>
            <a:pPr marL="742950" lvl="1" indent="-285750" algn="l">
              <a:buFont typeface="Arial" panose="020B0604020202020204" pitchFamily="34" charset="0"/>
              <a:buChar char="•"/>
            </a:pPr>
            <a:r>
              <a:rPr lang="en-US" b="0" i="0" dirty="0">
                <a:solidFill>
                  <a:srgbClr val="000000"/>
                </a:solidFill>
                <a:effectLst/>
                <a:latin typeface="Helvetica Neue"/>
              </a:rPr>
              <a:t>North Dakota has the lowest SAT participation rate in 2018</a:t>
            </a:r>
          </a:p>
          <a:p>
            <a:pPr marL="742950" lvl="1" indent="-285750" algn="l">
              <a:buFont typeface="Arial" panose="020B0604020202020204" pitchFamily="34" charset="0"/>
              <a:buChar char="•"/>
            </a:pPr>
            <a:r>
              <a:rPr lang="en-US" b="0" i="0" dirty="0">
                <a:solidFill>
                  <a:srgbClr val="000000"/>
                </a:solidFill>
                <a:effectLst/>
                <a:latin typeface="Helvetica Neue"/>
              </a:rPr>
              <a:t>North Dakota has the lowest SAT participation rate in 2019</a:t>
            </a:r>
          </a:p>
          <a:p>
            <a:pPr algn="l"/>
            <a:endParaRPr lang="en-US" b="0" i="0" dirty="0">
              <a:solidFill>
                <a:srgbClr val="000000"/>
              </a:solidFill>
              <a:effectLst/>
              <a:latin typeface="Helvetica Neue"/>
            </a:endParaRPr>
          </a:p>
          <a:p>
            <a:pPr algn="l"/>
            <a:r>
              <a:rPr lang="en-US" b="0" i="0" dirty="0">
                <a:solidFill>
                  <a:srgbClr val="000000"/>
                </a:solidFill>
                <a:effectLst/>
                <a:latin typeface="Helvetica Neue"/>
              </a:rPr>
              <a:t>States with highest SAT participation rate</a:t>
            </a:r>
          </a:p>
          <a:p>
            <a:pPr marL="742950" lvl="1" indent="-285750" algn="l">
              <a:buFont typeface="Arial" panose="020B0604020202020204" pitchFamily="34" charset="0"/>
              <a:buChar char="•"/>
            </a:pPr>
            <a:r>
              <a:rPr lang="en-US" b="0" i="0" dirty="0">
                <a:solidFill>
                  <a:srgbClr val="000000"/>
                </a:solidFill>
                <a:effectLst/>
                <a:latin typeface="Helvetica Neue"/>
              </a:rPr>
              <a:t>District of Columbia, Delaware, Michigan and Connecticut has the highest SAT participation rate in 2017</a:t>
            </a:r>
          </a:p>
          <a:p>
            <a:pPr marL="742950" lvl="1" indent="-285750" algn="l">
              <a:buFont typeface="Arial" panose="020B0604020202020204" pitchFamily="34" charset="0"/>
              <a:buChar char="•"/>
            </a:pPr>
            <a:r>
              <a:rPr lang="en-US" b="0" i="0" dirty="0">
                <a:solidFill>
                  <a:srgbClr val="000000"/>
                </a:solidFill>
                <a:effectLst/>
                <a:latin typeface="Helvetica Neue"/>
              </a:rPr>
              <a:t>Colorado, Connecticut, Delaware, </a:t>
            </a:r>
            <a:r>
              <a:rPr lang="en-US" b="0" i="0" dirty="0" err="1">
                <a:solidFill>
                  <a:srgbClr val="000000"/>
                </a:solidFill>
                <a:effectLst/>
                <a:latin typeface="Helvetica Neue"/>
              </a:rPr>
              <a:t>Michigan,Idaho</a:t>
            </a:r>
            <a:r>
              <a:rPr lang="en-US" b="0" i="0" dirty="0">
                <a:solidFill>
                  <a:srgbClr val="000000"/>
                </a:solidFill>
                <a:effectLst/>
                <a:latin typeface="Helvetica Neue"/>
              </a:rPr>
              <a:t> has the highest SAT participation rate in 2018</a:t>
            </a:r>
          </a:p>
          <a:p>
            <a:pPr marL="742950" lvl="1" indent="-285750" algn="l">
              <a:buFont typeface="Arial" panose="020B0604020202020204" pitchFamily="34" charset="0"/>
              <a:buChar char="•"/>
            </a:pPr>
            <a:r>
              <a:rPr lang="en-US" b="0" i="0" dirty="0">
                <a:solidFill>
                  <a:srgbClr val="000000"/>
                </a:solidFill>
                <a:effectLst/>
                <a:latin typeface="Helvetica Neue"/>
              </a:rPr>
              <a:t>Connecticut, Delaware, </a:t>
            </a:r>
            <a:r>
              <a:rPr lang="en-US" b="0" i="0" dirty="0" err="1">
                <a:solidFill>
                  <a:srgbClr val="000000"/>
                </a:solidFill>
                <a:effectLst/>
                <a:latin typeface="Helvetica Neue"/>
              </a:rPr>
              <a:t>Michigan,Idaho</a:t>
            </a:r>
            <a:r>
              <a:rPr lang="en-US" b="0" i="0" dirty="0">
                <a:solidFill>
                  <a:srgbClr val="000000"/>
                </a:solidFill>
                <a:effectLst/>
                <a:latin typeface="Helvetica Neue"/>
              </a:rPr>
              <a:t>, Illinois has the highest SAT participation rate in 2019</a:t>
            </a:r>
          </a:p>
          <a:p>
            <a:pPr algn="l"/>
            <a:r>
              <a:rPr lang="en-US" b="0" i="0" dirty="0">
                <a:solidFill>
                  <a:srgbClr val="000000"/>
                </a:solidFill>
                <a:effectLst/>
                <a:latin typeface="Helvetica Neue"/>
              </a:rPr>
              <a:t>Michigan, Connecticut, Delaware with 100% participation throughout 2017- 2019</a:t>
            </a:r>
          </a:p>
          <a:p>
            <a:pPr algn="l"/>
            <a:r>
              <a:rPr lang="en-US" b="0" i="0" dirty="0">
                <a:solidFill>
                  <a:srgbClr val="000000"/>
                </a:solidFill>
                <a:effectLst/>
                <a:latin typeface="Helvetica Neue"/>
              </a:rPr>
              <a:t>District of Columbia, Colorado, Idaho has rate of change throughout 2017- 2019</a:t>
            </a:r>
          </a:p>
          <a:p>
            <a:pPr marL="285750" indent="-285750" algn="l">
              <a:buFont typeface="Arial" panose="020B0604020202020204" pitchFamily="34" charset="0"/>
              <a:buChar char="•"/>
            </a:pPr>
            <a:endParaRPr lang="en-US" dirty="0">
              <a:solidFill>
                <a:srgbClr val="000000"/>
              </a:solidFill>
              <a:latin typeface="Helvetica Neue"/>
            </a:endParaRPr>
          </a:p>
          <a:p>
            <a:endParaRPr lang="en-SG" dirty="0"/>
          </a:p>
        </p:txBody>
      </p:sp>
    </p:spTree>
    <p:extLst>
      <p:ext uri="{BB962C8B-B14F-4D97-AF65-F5344CB8AC3E}">
        <p14:creationId xmlns:p14="http://schemas.microsoft.com/office/powerpoint/2010/main" val="29277468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29D3C-51B7-4C3F-B073-7267844C5E28}"/>
              </a:ext>
            </a:extLst>
          </p:cNvPr>
          <p:cNvSpPr>
            <a:spLocks noGrp="1"/>
          </p:cNvSpPr>
          <p:nvPr>
            <p:ph type="title"/>
          </p:nvPr>
        </p:nvSpPr>
        <p:spPr>
          <a:xfrm>
            <a:off x="1468438" y="147860"/>
            <a:ext cx="8911687" cy="1280890"/>
          </a:xfrm>
        </p:spPr>
        <p:txBody>
          <a:bodyPr/>
          <a:lstStyle/>
          <a:p>
            <a:r>
              <a:rPr lang="en-SG" dirty="0"/>
              <a:t>Exploratory Data Analysis</a:t>
            </a:r>
          </a:p>
        </p:txBody>
      </p:sp>
      <p:sp>
        <p:nvSpPr>
          <p:cNvPr id="3" name="TextBox 2">
            <a:extLst>
              <a:ext uri="{FF2B5EF4-FFF2-40B4-BE49-F238E27FC236}">
                <a16:creationId xmlns:a16="http://schemas.microsoft.com/office/drawing/2014/main" id="{032ADE14-3445-4E61-BE17-B27BB1A3B62A}"/>
              </a:ext>
            </a:extLst>
          </p:cNvPr>
          <p:cNvSpPr txBox="1"/>
          <p:nvPr/>
        </p:nvSpPr>
        <p:spPr>
          <a:xfrm>
            <a:off x="970780" y="1428750"/>
            <a:ext cx="9409345" cy="3724096"/>
          </a:xfrm>
          <a:prstGeom prst="rect">
            <a:avLst/>
          </a:prstGeom>
          <a:noFill/>
        </p:spPr>
        <p:txBody>
          <a:bodyPr wrap="square" rtlCol="0">
            <a:spAutoFit/>
          </a:bodyPr>
          <a:lstStyle/>
          <a:p>
            <a:pPr algn="l"/>
            <a:r>
              <a:rPr lang="en-US" sz="2000" b="1" i="0" dirty="0">
                <a:solidFill>
                  <a:srgbClr val="000000"/>
                </a:solidFill>
                <a:effectLst/>
                <a:latin typeface="Helvetica Neue"/>
              </a:rPr>
              <a:t>Summary on SAT scores from Year 2017 to 2019</a:t>
            </a:r>
          </a:p>
          <a:p>
            <a:pPr algn="l"/>
            <a:endParaRPr lang="en-US" dirty="0">
              <a:solidFill>
                <a:srgbClr val="000000"/>
              </a:solidFill>
              <a:latin typeface="Helvetica Neue"/>
            </a:endParaRPr>
          </a:p>
          <a:p>
            <a:pPr algn="l"/>
            <a:r>
              <a:rPr lang="en-US" b="0" i="0" dirty="0">
                <a:solidFill>
                  <a:srgbClr val="000000"/>
                </a:solidFill>
                <a:effectLst/>
                <a:latin typeface="Helvetica Neue"/>
              </a:rPr>
              <a:t>States with lowest SAT scores</a:t>
            </a:r>
          </a:p>
          <a:p>
            <a:pPr marL="742950" lvl="1" indent="-285750" algn="l">
              <a:buFont typeface="Arial" panose="020B0604020202020204" pitchFamily="34" charset="0"/>
              <a:buChar char="•"/>
            </a:pPr>
            <a:r>
              <a:rPr lang="en-US" b="0" i="0" dirty="0">
                <a:solidFill>
                  <a:srgbClr val="000000"/>
                </a:solidFill>
                <a:effectLst/>
                <a:latin typeface="Helvetica Neue"/>
              </a:rPr>
              <a:t>District of Columbia has the lowest SAT participation rate in 2017</a:t>
            </a:r>
          </a:p>
          <a:p>
            <a:pPr marL="742950" lvl="1" indent="-285750" algn="l">
              <a:buFont typeface="Arial" panose="020B0604020202020204" pitchFamily="34" charset="0"/>
              <a:buChar char="•"/>
            </a:pPr>
            <a:r>
              <a:rPr lang="en-US" b="0" i="0" dirty="0">
                <a:solidFill>
                  <a:srgbClr val="000000"/>
                </a:solidFill>
                <a:effectLst/>
                <a:latin typeface="Helvetica Neue"/>
              </a:rPr>
              <a:t>District of Columbia has the lowest SAT participation rate in 2018</a:t>
            </a:r>
          </a:p>
          <a:p>
            <a:pPr marL="742950" lvl="1" indent="-285750" algn="l">
              <a:buFont typeface="Arial" panose="020B0604020202020204" pitchFamily="34" charset="0"/>
              <a:buChar char="•"/>
            </a:pPr>
            <a:r>
              <a:rPr lang="en-US" b="0" i="0" dirty="0">
                <a:solidFill>
                  <a:srgbClr val="000000"/>
                </a:solidFill>
                <a:effectLst/>
                <a:latin typeface="Helvetica Neue"/>
              </a:rPr>
              <a:t>West Virginia has the lowest SAT participation rate in 2019</a:t>
            </a:r>
          </a:p>
          <a:p>
            <a:pPr algn="l"/>
            <a:endParaRPr lang="en-US" b="0" i="0" dirty="0">
              <a:solidFill>
                <a:srgbClr val="000000"/>
              </a:solidFill>
              <a:effectLst/>
              <a:latin typeface="Helvetica Neue"/>
            </a:endParaRPr>
          </a:p>
          <a:p>
            <a:pPr algn="l"/>
            <a:r>
              <a:rPr lang="en-US" b="0" i="0" dirty="0">
                <a:solidFill>
                  <a:srgbClr val="000000"/>
                </a:solidFill>
                <a:effectLst/>
                <a:latin typeface="Helvetica Neue"/>
              </a:rPr>
              <a:t>States with highest SAT scores</a:t>
            </a:r>
          </a:p>
          <a:p>
            <a:pPr marL="742950" lvl="1" indent="-285750" algn="l">
              <a:buFont typeface="Arial" panose="020B0604020202020204" pitchFamily="34" charset="0"/>
              <a:buChar char="•"/>
            </a:pPr>
            <a:r>
              <a:rPr lang="en-US" b="0" i="0" dirty="0">
                <a:solidFill>
                  <a:srgbClr val="000000"/>
                </a:solidFill>
                <a:effectLst/>
                <a:latin typeface="Helvetica Neue"/>
              </a:rPr>
              <a:t>Minnesota has the highest SAT score in 2017</a:t>
            </a:r>
          </a:p>
          <a:p>
            <a:pPr marL="742950" lvl="1" indent="-285750" algn="l">
              <a:buFont typeface="Arial" panose="020B0604020202020204" pitchFamily="34" charset="0"/>
              <a:buChar char="•"/>
            </a:pPr>
            <a:r>
              <a:rPr lang="en-US" b="0" i="0" dirty="0">
                <a:solidFill>
                  <a:srgbClr val="000000"/>
                </a:solidFill>
                <a:effectLst/>
                <a:latin typeface="Helvetica Neue"/>
              </a:rPr>
              <a:t>Minnesota has the highest SAT score in 2018</a:t>
            </a:r>
          </a:p>
          <a:p>
            <a:pPr marL="742950" lvl="1" indent="-285750" algn="l">
              <a:buFont typeface="Arial" panose="020B0604020202020204" pitchFamily="34" charset="0"/>
              <a:buChar char="•"/>
            </a:pPr>
            <a:r>
              <a:rPr lang="en-US" b="0" i="0" dirty="0">
                <a:solidFill>
                  <a:srgbClr val="000000"/>
                </a:solidFill>
                <a:effectLst/>
                <a:latin typeface="Helvetica Neue"/>
              </a:rPr>
              <a:t>Minnesota has the highest SAT score in 2019</a:t>
            </a:r>
          </a:p>
          <a:p>
            <a:pPr marL="285750" indent="-285750" algn="l">
              <a:buFont typeface="Arial" panose="020B0604020202020204" pitchFamily="34" charset="0"/>
              <a:buChar char="•"/>
            </a:pPr>
            <a:endParaRPr lang="en-US" dirty="0">
              <a:solidFill>
                <a:srgbClr val="000000"/>
              </a:solidFill>
              <a:latin typeface="Helvetica Neue"/>
            </a:endParaRPr>
          </a:p>
          <a:p>
            <a:endParaRPr lang="en-SG" dirty="0"/>
          </a:p>
        </p:txBody>
      </p:sp>
    </p:spTree>
    <p:extLst>
      <p:ext uri="{BB962C8B-B14F-4D97-AF65-F5344CB8AC3E}">
        <p14:creationId xmlns:p14="http://schemas.microsoft.com/office/powerpoint/2010/main" val="17666196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29D3C-51B7-4C3F-B073-7267844C5E28}"/>
              </a:ext>
            </a:extLst>
          </p:cNvPr>
          <p:cNvSpPr>
            <a:spLocks noGrp="1"/>
          </p:cNvSpPr>
          <p:nvPr>
            <p:ph type="title"/>
          </p:nvPr>
        </p:nvSpPr>
        <p:spPr>
          <a:xfrm>
            <a:off x="1468438" y="147860"/>
            <a:ext cx="8911687" cy="1280890"/>
          </a:xfrm>
        </p:spPr>
        <p:txBody>
          <a:bodyPr/>
          <a:lstStyle/>
          <a:p>
            <a:r>
              <a:rPr lang="en-SG" dirty="0"/>
              <a:t>Exploratory Data Analysis</a:t>
            </a:r>
          </a:p>
        </p:txBody>
      </p:sp>
      <p:sp>
        <p:nvSpPr>
          <p:cNvPr id="3" name="TextBox 2">
            <a:extLst>
              <a:ext uri="{FF2B5EF4-FFF2-40B4-BE49-F238E27FC236}">
                <a16:creationId xmlns:a16="http://schemas.microsoft.com/office/drawing/2014/main" id="{032ADE14-3445-4E61-BE17-B27BB1A3B62A}"/>
              </a:ext>
            </a:extLst>
          </p:cNvPr>
          <p:cNvSpPr txBox="1"/>
          <p:nvPr/>
        </p:nvSpPr>
        <p:spPr>
          <a:xfrm>
            <a:off x="970780" y="1428750"/>
            <a:ext cx="9409345" cy="1508105"/>
          </a:xfrm>
          <a:prstGeom prst="rect">
            <a:avLst/>
          </a:prstGeom>
          <a:noFill/>
        </p:spPr>
        <p:txBody>
          <a:bodyPr wrap="square" rtlCol="0">
            <a:spAutoFit/>
          </a:bodyPr>
          <a:lstStyle/>
          <a:p>
            <a:pPr algn="l"/>
            <a:r>
              <a:rPr lang="en-US" sz="2000" b="1" i="0" dirty="0">
                <a:solidFill>
                  <a:srgbClr val="000000"/>
                </a:solidFill>
                <a:effectLst/>
                <a:latin typeface="Helvetica Neue"/>
              </a:rPr>
              <a:t>Summary on SAT and ACT participation from Year 2017 to 2019</a:t>
            </a:r>
          </a:p>
          <a:p>
            <a:pPr algn="l"/>
            <a:endParaRPr lang="en-US" dirty="0">
              <a:solidFill>
                <a:srgbClr val="000000"/>
              </a:solidFill>
              <a:latin typeface="Helvetica Neue"/>
            </a:endParaRPr>
          </a:p>
          <a:p>
            <a:pPr algn="l"/>
            <a:r>
              <a:rPr lang="en-US" b="0" i="0" dirty="0">
                <a:solidFill>
                  <a:srgbClr val="000000"/>
                </a:solidFill>
                <a:effectLst/>
                <a:latin typeface="Helvetica Neue"/>
              </a:rPr>
              <a:t>West Virginia, South Carolina, Illinoi, Hawaii, Georgia, Florida and Colorado that have &gt;50% participation on both test each year</a:t>
            </a:r>
            <a:endParaRPr lang="en-US" dirty="0">
              <a:solidFill>
                <a:srgbClr val="000000"/>
              </a:solidFill>
              <a:latin typeface="Helvetica Neue"/>
            </a:endParaRPr>
          </a:p>
          <a:p>
            <a:endParaRPr lang="en-SG" dirty="0"/>
          </a:p>
        </p:txBody>
      </p:sp>
    </p:spTree>
    <p:extLst>
      <p:ext uri="{BB962C8B-B14F-4D97-AF65-F5344CB8AC3E}">
        <p14:creationId xmlns:p14="http://schemas.microsoft.com/office/powerpoint/2010/main" val="3587475150"/>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docProps/app.xml><?xml version="1.0" encoding="utf-8"?>
<Properties xmlns="http://schemas.openxmlformats.org/officeDocument/2006/extended-properties" xmlns:vt="http://schemas.openxmlformats.org/officeDocument/2006/docPropsVTypes">
  <Template>Wisp</Template>
  <TotalTime>2267</TotalTime>
  <Words>1496</Words>
  <Application>Microsoft Office PowerPoint</Application>
  <PresentationFormat>Widescreen</PresentationFormat>
  <Paragraphs>156</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Century Gothic</vt:lpstr>
      <vt:lpstr>Helvetica Neue</vt:lpstr>
      <vt:lpstr>Wingdings 3</vt:lpstr>
      <vt:lpstr>Wisp</vt:lpstr>
      <vt:lpstr>Improve SAT participation rate across the states</vt:lpstr>
      <vt:lpstr>Problem Statement</vt:lpstr>
      <vt:lpstr>List of URLs to the dataset </vt:lpstr>
      <vt:lpstr>Data Cleaning</vt:lpstr>
      <vt:lpstr>Exploratory Data Analysis</vt:lpstr>
      <vt:lpstr>Exploratory Data Analysis</vt:lpstr>
      <vt:lpstr>Exploratory Data Analysis</vt:lpstr>
      <vt:lpstr>Exploratory Data Analysis</vt:lpstr>
      <vt:lpstr>Exploratory Data Analysis</vt:lpstr>
      <vt:lpstr>Histogram of ACT Results from all states between 2017 to 2019</vt:lpstr>
      <vt:lpstr>Histogram of SAT Results from all states between 2017 to 2019</vt:lpstr>
      <vt:lpstr>Box Plot of SAT participation from 2017 to 2019</vt:lpstr>
      <vt:lpstr>Box Plot of ACT participation from 2017 to 2019</vt:lpstr>
      <vt:lpstr>Scatter Plot</vt:lpstr>
      <vt:lpstr>Line Chart on ACT participation and SAT participation</vt:lpstr>
      <vt:lpstr>Correlation between SAT and ACT participation</vt:lpstr>
      <vt:lpstr>Bar Chart showing SAT and ACT Participation</vt:lpstr>
      <vt:lpstr>Bar Chart showing SAT and ACT Participation</vt:lpstr>
      <vt:lpstr>Outside Research</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Employment Outlook</dc:title>
  <dc:creator>YIANG YUET MENG</dc:creator>
  <cp:lastModifiedBy>Yiang Yuet Meng</cp:lastModifiedBy>
  <cp:revision>81</cp:revision>
  <dcterms:created xsi:type="dcterms:W3CDTF">2018-08-08T04:12:24Z</dcterms:created>
  <dcterms:modified xsi:type="dcterms:W3CDTF">2022-03-11T07:12:04Z</dcterms:modified>
</cp:coreProperties>
</file>